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
  </p:notesMasterIdLst>
  <p:sldIdLst>
    <p:sldId id="290" r:id="rId2"/>
    <p:sldId id="257" r:id="rId3"/>
    <p:sldId id="258" r:id="rId4"/>
    <p:sldId id="260" r:id="rId5"/>
    <p:sldId id="256" r:id="rId6"/>
    <p:sldId id="286" r:id="rId7"/>
    <p:sldId id="323" r:id="rId8"/>
    <p:sldId id="269" r:id="rId9"/>
    <p:sldId id="352" r:id="rId10"/>
    <p:sldId id="302" r:id="rId11"/>
    <p:sldId id="289" r:id="rId12"/>
    <p:sldId id="363" r:id="rId13"/>
    <p:sldId id="365" r:id="rId14"/>
    <p:sldId id="362" r:id="rId15"/>
  </p:sldIdLst>
  <p:sldSz cx="7543800" cy="98298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55A427-029D-453E-885F-F1A4D0941572}">
          <p14:sldIdLst>
            <p14:sldId id="290"/>
            <p14:sldId id="257"/>
            <p14:sldId id="258"/>
            <p14:sldId id="260"/>
          </p14:sldIdLst>
        </p14:section>
        <p14:section name="Untitled Section" id="{BC1A1F5C-F240-4B31-B6B3-E333A61659CF}">
          <p14:sldIdLst>
            <p14:sldId id="256"/>
            <p14:sldId id="286"/>
            <p14:sldId id="323"/>
            <p14:sldId id="269"/>
            <p14:sldId id="352"/>
            <p14:sldId id="302"/>
            <p14:sldId id="289"/>
            <p14:sldId id="363"/>
            <p14:sldId id="365"/>
            <p14:sldId id="362"/>
          </p14:sldIdLst>
        </p14:section>
      </p14:sectionLst>
    </p:ext>
    <p:ext uri="{EFAFB233-063F-42B5-8137-9DF3F51BA10A}">
      <p15:sldGuideLst xmlns:p15="http://schemas.microsoft.com/office/powerpoint/2012/main">
        <p15:guide id="1" orient="horz" pos="3096" userDrawn="1">
          <p15:clr>
            <a:srgbClr val="A4A3A4"/>
          </p15:clr>
        </p15:guide>
        <p15:guide id="2" pos="23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Veale" initials="LV" lastIdx="2" clrIdx="0">
    <p:extLst>
      <p:ext uri="{19B8F6BF-5375-455C-9EA6-DF929625EA0E}">
        <p15:presenceInfo xmlns:p15="http://schemas.microsoft.com/office/powerpoint/2012/main" userId="e3a8ce6ace2754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5B8"/>
    <a:srgbClr val="0000FF"/>
    <a:srgbClr val="996633"/>
    <a:srgbClr val="3399FF"/>
    <a:srgbClr val="CC0000"/>
    <a:srgbClr val="9A3126"/>
    <a:srgbClr val="DEEBF7"/>
    <a:srgbClr val="E4CF94"/>
    <a:srgbClr val="8067A1"/>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69266-6AB9-493D-99C5-D411EBEF31F4}" v="2" dt="2024-10-31T12:34:44.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3" autoAdjust="0"/>
    <p:restoredTop sz="94550" autoAdjust="0"/>
  </p:normalViewPr>
  <p:slideViewPr>
    <p:cSldViewPr snapToGrid="0">
      <p:cViewPr varScale="1">
        <p:scale>
          <a:sx n="67" d="100"/>
          <a:sy n="67" d="100"/>
        </p:scale>
        <p:origin x="3300" y="78"/>
      </p:cViewPr>
      <p:guideLst>
        <p:guide orient="horz" pos="3096"/>
        <p:guide pos="2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netta Craig" userId="2c41f7857686d27d" providerId="LiveId" clId="{7BA69266-6AB9-493D-99C5-D411EBEF31F4}"/>
    <pc:docChg chg="delSld modSld modSection">
      <pc:chgData name="Ornetta Craig" userId="2c41f7857686d27d" providerId="LiveId" clId="{7BA69266-6AB9-493D-99C5-D411EBEF31F4}" dt="2024-10-31T12:50:51.966" v="413" actId="20577"/>
      <pc:docMkLst>
        <pc:docMk/>
      </pc:docMkLst>
      <pc:sldChg chg="modSp mod">
        <pc:chgData name="Ornetta Craig" userId="2c41f7857686d27d" providerId="LiveId" clId="{7BA69266-6AB9-493D-99C5-D411EBEF31F4}" dt="2024-10-31T12:32:54.809" v="300" actId="20577"/>
        <pc:sldMkLst>
          <pc:docMk/>
          <pc:sldMk cId="670915579" sldId="260"/>
        </pc:sldMkLst>
        <pc:spChg chg="mod">
          <ac:chgData name="Ornetta Craig" userId="2c41f7857686d27d" providerId="LiveId" clId="{7BA69266-6AB9-493D-99C5-D411EBEF31F4}" dt="2024-10-31T12:32:54.809" v="300" actId="20577"/>
          <ac:spMkLst>
            <pc:docMk/>
            <pc:sldMk cId="670915579" sldId="260"/>
            <ac:spMk id="11" creationId="{B4F63AB2-ADB8-4911-96E8-9A9F37DF084F}"/>
          </ac:spMkLst>
        </pc:spChg>
        <pc:spChg chg="mod">
          <ac:chgData name="Ornetta Craig" userId="2c41f7857686d27d" providerId="LiveId" clId="{7BA69266-6AB9-493D-99C5-D411EBEF31F4}" dt="2024-10-31T12:30:08.445" v="204" actId="20577"/>
          <ac:spMkLst>
            <pc:docMk/>
            <pc:sldMk cId="670915579" sldId="260"/>
            <ac:spMk id="14" creationId="{393C4397-7CEF-4F3C-A1E2-1B9A24FEE879}"/>
          </ac:spMkLst>
        </pc:spChg>
        <pc:spChg chg="mod">
          <ac:chgData name="Ornetta Craig" userId="2c41f7857686d27d" providerId="LiveId" clId="{7BA69266-6AB9-493D-99C5-D411EBEF31F4}" dt="2024-10-31T12:29:37.672" v="176" actId="6549"/>
          <ac:spMkLst>
            <pc:docMk/>
            <pc:sldMk cId="670915579" sldId="260"/>
            <ac:spMk id="16" creationId="{A3AD7033-CDC1-4DD2-833F-86B0B83C18DD}"/>
          </ac:spMkLst>
        </pc:spChg>
      </pc:sldChg>
      <pc:sldChg chg="modSp mod">
        <pc:chgData name="Ornetta Craig" userId="2c41f7857686d27d" providerId="LiveId" clId="{7BA69266-6AB9-493D-99C5-D411EBEF31F4}" dt="2024-10-31T12:50:51.966" v="413" actId="20577"/>
        <pc:sldMkLst>
          <pc:docMk/>
          <pc:sldMk cId="25311252" sldId="269"/>
        </pc:sldMkLst>
        <pc:spChg chg="mod">
          <ac:chgData name="Ornetta Craig" userId="2c41f7857686d27d" providerId="LiveId" clId="{7BA69266-6AB9-493D-99C5-D411EBEF31F4}" dt="2024-10-31T12:50:51.966" v="413" actId="20577"/>
          <ac:spMkLst>
            <pc:docMk/>
            <pc:sldMk cId="25311252" sldId="269"/>
            <ac:spMk id="2" creationId="{00000000-0000-0000-0000-000000000000}"/>
          </ac:spMkLst>
        </pc:spChg>
      </pc:sldChg>
      <pc:sldChg chg="modSp mod">
        <pc:chgData name="Ornetta Craig" userId="2c41f7857686d27d" providerId="LiveId" clId="{7BA69266-6AB9-493D-99C5-D411EBEF31F4}" dt="2024-10-31T12:35:18.733" v="351" actId="6549"/>
        <pc:sldMkLst>
          <pc:docMk/>
          <pc:sldMk cId="1791138871" sldId="323"/>
        </pc:sldMkLst>
        <pc:graphicFrameChg chg="mod modGraphic">
          <ac:chgData name="Ornetta Craig" userId="2c41f7857686d27d" providerId="LiveId" clId="{7BA69266-6AB9-493D-99C5-D411EBEF31F4}" dt="2024-10-31T12:35:18.733" v="351" actId="6549"/>
          <ac:graphicFrameMkLst>
            <pc:docMk/>
            <pc:sldMk cId="1791138871" sldId="323"/>
            <ac:graphicFrameMk id="7" creationId="{44A7F985-112F-85E0-854A-FF6464B29B39}"/>
          </ac:graphicFrameMkLst>
        </pc:graphicFrameChg>
      </pc:sldChg>
      <pc:sldChg chg="del">
        <pc:chgData name="Ornetta Craig" userId="2c41f7857686d27d" providerId="LiveId" clId="{7BA69266-6AB9-493D-99C5-D411EBEF31F4}" dt="2024-10-29T23:48:02.992" v="0" actId="2696"/>
        <pc:sldMkLst>
          <pc:docMk/>
          <pc:sldMk cId="1774466562" sldId="3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6733" cy="469780"/>
          </a:xfrm>
          <a:prstGeom prst="rect">
            <a:avLst/>
          </a:prstGeom>
        </p:spPr>
        <p:txBody>
          <a:bodyPr vert="horz" lIns="93918" tIns="46959" rIns="93918" bIns="46959" rtlCol="0"/>
          <a:lstStyle>
            <a:lvl1pPr algn="l">
              <a:defRPr sz="1200"/>
            </a:lvl1pPr>
          </a:lstStyle>
          <a:p>
            <a:endParaRPr lang="en-US" dirty="0"/>
          </a:p>
        </p:txBody>
      </p:sp>
      <p:sp>
        <p:nvSpPr>
          <p:cNvPr id="3" name="Date Placeholder 2"/>
          <p:cNvSpPr>
            <a:spLocks noGrp="1"/>
          </p:cNvSpPr>
          <p:nvPr>
            <p:ph type="dt" idx="1"/>
          </p:nvPr>
        </p:nvSpPr>
        <p:spPr>
          <a:xfrm>
            <a:off x="4008706" y="1"/>
            <a:ext cx="3066733" cy="469780"/>
          </a:xfrm>
          <a:prstGeom prst="rect">
            <a:avLst/>
          </a:prstGeom>
        </p:spPr>
        <p:txBody>
          <a:bodyPr vert="horz" lIns="93918" tIns="46959" rIns="93918" bIns="46959" rtlCol="0"/>
          <a:lstStyle>
            <a:lvl1pPr algn="r">
              <a:defRPr sz="1200"/>
            </a:lvl1pPr>
          </a:lstStyle>
          <a:p>
            <a:fld id="{DA3D068A-19A0-46B9-9783-F9679687D292}" type="datetimeFigureOut">
              <a:rPr lang="en-US" smtClean="0"/>
              <a:pPr/>
              <a:t>10/31/2024</a:t>
            </a:fld>
            <a:endParaRPr lang="en-US" dirty="0"/>
          </a:p>
        </p:txBody>
      </p:sp>
      <p:sp>
        <p:nvSpPr>
          <p:cNvPr id="4" name="Slide Image Placeholder 3"/>
          <p:cNvSpPr>
            <a:spLocks noGrp="1" noRot="1" noChangeAspect="1"/>
          </p:cNvSpPr>
          <p:nvPr>
            <p:ph type="sldImg" idx="2"/>
          </p:nvPr>
        </p:nvSpPr>
        <p:spPr>
          <a:xfrm>
            <a:off x="2327275" y="1169988"/>
            <a:ext cx="2422525" cy="3160712"/>
          </a:xfrm>
          <a:prstGeom prst="rect">
            <a:avLst/>
          </a:prstGeom>
          <a:noFill/>
          <a:ln w="12700">
            <a:solidFill>
              <a:prstClr val="black"/>
            </a:solidFill>
          </a:ln>
        </p:spPr>
        <p:txBody>
          <a:bodyPr vert="horz" lIns="93918" tIns="46959" rIns="93918" bIns="46959" rtlCol="0" anchor="ctr"/>
          <a:lstStyle/>
          <a:p>
            <a:endParaRPr lang="en-US" dirty="0"/>
          </a:p>
        </p:txBody>
      </p:sp>
      <p:sp>
        <p:nvSpPr>
          <p:cNvPr id="5" name="Notes Placeholder 4"/>
          <p:cNvSpPr>
            <a:spLocks noGrp="1"/>
          </p:cNvSpPr>
          <p:nvPr>
            <p:ph type="body" sz="quarter" idx="3"/>
          </p:nvPr>
        </p:nvSpPr>
        <p:spPr>
          <a:xfrm>
            <a:off x="707708" y="4505981"/>
            <a:ext cx="5661660" cy="3686711"/>
          </a:xfrm>
          <a:prstGeom prst="rect">
            <a:avLst/>
          </a:prstGeom>
        </p:spPr>
        <p:txBody>
          <a:bodyPr vert="horz" lIns="93918" tIns="46959" rIns="93918" bIns="469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93298"/>
            <a:ext cx="3066733" cy="469779"/>
          </a:xfrm>
          <a:prstGeom prst="rect">
            <a:avLst/>
          </a:prstGeom>
        </p:spPr>
        <p:txBody>
          <a:bodyPr vert="horz" lIns="93918" tIns="46959" rIns="93918" bIns="469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893298"/>
            <a:ext cx="3066733" cy="469779"/>
          </a:xfrm>
          <a:prstGeom prst="rect">
            <a:avLst/>
          </a:prstGeom>
        </p:spPr>
        <p:txBody>
          <a:bodyPr vert="horz" lIns="93918" tIns="46959" rIns="93918" bIns="46959" rtlCol="0" anchor="b"/>
          <a:lstStyle>
            <a:lvl1pPr algn="r">
              <a:defRPr sz="1200"/>
            </a:lvl1pPr>
          </a:lstStyle>
          <a:p>
            <a:fld id="{E41E17CD-4E57-42FC-8978-918D12BF1940}" type="slidenum">
              <a:rPr lang="en-US" smtClean="0"/>
              <a:pPr/>
              <a:t>‹#›</a:t>
            </a:fld>
            <a:endParaRPr lang="en-US" dirty="0"/>
          </a:p>
        </p:txBody>
      </p:sp>
    </p:spTree>
    <p:extLst>
      <p:ext uri="{BB962C8B-B14F-4D97-AF65-F5344CB8AC3E}">
        <p14:creationId xmlns:p14="http://schemas.microsoft.com/office/powerpoint/2010/main" val="2241483503"/>
      </p:ext>
    </p:extLst>
  </p:cSld>
  <p:clrMap bg1="lt1" tx1="dk1" bg2="lt2" tx2="dk2" accent1="accent1" accent2="accent2" accent3="accent3" accent4="accent4" accent5="accent5" accent6="accent6" hlink="hlink" folHlink="folHlink"/>
  <p:notesStyle>
    <a:lvl1pPr marL="0" algn="l" defTabSz="926981" rtl="0" eaLnBrk="1" latinLnBrk="0" hangingPunct="1">
      <a:defRPr sz="1217" kern="1200">
        <a:solidFill>
          <a:schemeClr val="tx1"/>
        </a:solidFill>
        <a:latin typeface="+mn-lt"/>
        <a:ea typeface="+mn-ea"/>
        <a:cs typeface="+mn-cs"/>
      </a:defRPr>
    </a:lvl1pPr>
    <a:lvl2pPr marL="463491" algn="l" defTabSz="926981" rtl="0" eaLnBrk="1" latinLnBrk="0" hangingPunct="1">
      <a:defRPr sz="1217" kern="1200">
        <a:solidFill>
          <a:schemeClr val="tx1"/>
        </a:solidFill>
        <a:latin typeface="+mn-lt"/>
        <a:ea typeface="+mn-ea"/>
        <a:cs typeface="+mn-cs"/>
      </a:defRPr>
    </a:lvl2pPr>
    <a:lvl3pPr marL="926981" algn="l" defTabSz="926981" rtl="0" eaLnBrk="1" latinLnBrk="0" hangingPunct="1">
      <a:defRPr sz="1217" kern="1200">
        <a:solidFill>
          <a:schemeClr val="tx1"/>
        </a:solidFill>
        <a:latin typeface="+mn-lt"/>
        <a:ea typeface="+mn-ea"/>
        <a:cs typeface="+mn-cs"/>
      </a:defRPr>
    </a:lvl3pPr>
    <a:lvl4pPr marL="1390472" algn="l" defTabSz="926981" rtl="0" eaLnBrk="1" latinLnBrk="0" hangingPunct="1">
      <a:defRPr sz="1217" kern="1200">
        <a:solidFill>
          <a:schemeClr val="tx1"/>
        </a:solidFill>
        <a:latin typeface="+mn-lt"/>
        <a:ea typeface="+mn-ea"/>
        <a:cs typeface="+mn-cs"/>
      </a:defRPr>
    </a:lvl4pPr>
    <a:lvl5pPr marL="1853962" algn="l" defTabSz="926981" rtl="0" eaLnBrk="1" latinLnBrk="0" hangingPunct="1">
      <a:defRPr sz="1217" kern="1200">
        <a:solidFill>
          <a:schemeClr val="tx1"/>
        </a:solidFill>
        <a:latin typeface="+mn-lt"/>
        <a:ea typeface="+mn-ea"/>
        <a:cs typeface="+mn-cs"/>
      </a:defRPr>
    </a:lvl5pPr>
    <a:lvl6pPr marL="2317453" algn="l" defTabSz="926981" rtl="0" eaLnBrk="1" latinLnBrk="0" hangingPunct="1">
      <a:defRPr sz="1217" kern="1200">
        <a:solidFill>
          <a:schemeClr val="tx1"/>
        </a:solidFill>
        <a:latin typeface="+mn-lt"/>
        <a:ea typeface="+mn-ea"/>
        <a:cs typeface="+mn-cs"/>
      </a:defRPr>
    </a:lvl6pPr>
    <a:lvl7pPr marL="2780944" algn="l" defTabSz="926981" rtl="0" eaLnBrk="1" latinLnBrk="0" hangingPunct="1">
      <a:defRPr sz="1217" kern="1200">
        <a:solidFill>
          <a:schemeClr val="tx1"/>
        </a:solidFill>
        <a:latin typeface="+mn-lt"/>
        <a:ea typeface="+mn-ea"/>
        <a:cs typeface="+mn-cs"/>
      </a:defRPr>
    </a:lvl7pPr>
    <a:lvl8pPr marL="3244435" algn="l" defTabSz="926981" rtl="0" eaLnBrk="1" latinLnBrk="0" hangingPunct="1">
      <a:defRPr sz="1217" kern="1200">
        <a:solidFill>
          <a:schemeClr val="tx1"/>
        </a:solidFill>
        <a:latin typeface="+mn-lt"/>
        <a:ea typeface="+mn-ea"/>
        <a:cs typeface="+mn-cs"/>
      </a:defRPr>
    </a:lvl8pPr>
    <a:lvl9pPr marL="3707926" algn="l" defTabSz="926981" rtl="0" eaLnBrk="1" latinLnBrk="0" hangingPunct="1">
      <a:defRPr sz="121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1169988"/>
            <a:ext cx="24225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E17CD-4E57-42FC-8978-918D12BF1940}" type="slidenum">
              <a:rPr lang="en-US" smtClean="0"/>
              <a:pPr/>
              <a:t>1</a:t>
            </a:fld>
            <a:endParaRPr lang="en-US" dirty="0"/>
          </a:p>
        </p:txBody>
      </p:sp>
    </p:spTree>
    <p:extLst>
      <p:ext uri="{BB962C8B-B14F-4D97-AF65-F5344CB8AC3E}">
        <p14:creationId xmlns:p14="http://schemas.microsoft.com/office/powerpoint/2010/main" val="247735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1169988"/>
            <a:ext cx="2422525" cy="3160712"/>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E41E17CD-4E57-42FC-8978-918D12BF1940}" type="slidenum">
              <a:rPr lang="en-US" smtClean="0"/>
              <a:pPr/>
              <a:t>4</a:t>
            </a:fld>
            <a:endParaRPr lang="en-US" dirty="0"/>
          </a:p>
        </p:txBody>
      </p:sp>
    </p:spTree>
    <p:extLst>
      <p:ext uri="{BB962C8B-B14F-4D97-AF65-F5344CB8AC3E}">
        <p14:creationId xmlns:p14="http://schemas.microsoft.com/office/powerpoint/2010/main" val="295772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7708" y="4505981"/>
            <a:ext cx="5661660" cy="3686711"/>
          </a:xfrm>
          <a:prstGeom prst="rect">
            <a:avLst/>
          </a:prstGeom>
        </p:spPr>
        <p:txBody>
          <a:bodyPr spcFirstLastPara="1" wrap="square" lIns="93905" tIns="46940" rIns="93905" bIns="46940" anchor="t" anchorCtr="0">
            <a:noAutofit/>
          </a:bodyPr>
          <a:lstStyle/>
          <a:p>
            <a:endParaRPr/>
          </a:p>
        </p:txBody>
      </p:sp>
      <p:sp>
        <p:nvSpPr>
          <p:cNvPr id="86" name="Google Shape;86;p1:notes"/>
          <p:cNvSpPr>
            <a:spLocks noGrp="1" noRot="1" noChangeAspect="1"/>
          </p:cNvSpPr>
          <p:nvPr>
            <p:ph type="sldImg" idx="2"/>
          </p:nvPr>
        </p:nvSpPr>
        <p:spPr>
          <a:xfrm>
            <a:off x="2327275" y="1169988"/>
            <a:ext cx="242252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36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E17CD-4E57-42FC-8978-918D12BF1940}" type="slidenum">
              <a:rPr lang="en-US" smtClean="0"/>
              <a:pPr/>
              <a:t>7</a:t>
            </a:fld>
            <a:endParaRPr lang="en-US" dirty="0"/>
          </a:p>
        </p:txBody>
      </p:sp>
    </p:spTree>
    <p:extLst>
      <p:ext uri="{BB962C8B-B14F-4D97-AF65-F5344CB8AC3E}">
        <p14:creationId xmlns:p14="http://schemas.microsoft.com/office/powerpoint/2010/main" val="133538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1169988"/>
            <a:ext cx="24225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E17CD-4E57-42FC-8978-918D12BF1940}" type="slidenum">
              <a:rPr lang="en-US" smtClean="0"/>
              <a:pPr/>
              <a:t>8</a:t>
            </a:fld>
            <a:endParaRPr lang="en-US" dirty="0"/>
          </a:p>
        </p:txBody>
      </p:sp>
    </p:spTree>
    <p:extLst>
      <p:ext uri="{BB962C8B-B14F-4D97-AF65-F5344CB8AC3E}">
        <p14:creationId xmlns:p14="http://schemas.microsoft.com/office/powerpoint/2010/main" val="279523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785" y="1608724"/>
            <a:ext cx="6412230" cy="3422227"/>
          </a:xfrm>
        </p:spPr>
        <p:txBody>
          <a:bodyPr anchor="b"/>
          <a:lstStyle>
            <a:lvl1pPr algn="ctr">
              <a:defRPr sz="4950"/>
            </a:lvl1pPr>
          </a:lstStyle>
          <a:p>
            <a:r>
              <a:rPr lang="en-US"/>
              <a:t>Click to edit Master title style</a:t>
            </a:r>
            <a:endParaRPr lang="en-US" dirty="0"/>
          </a:p>
        </p:txBody>
      </p:sp>
      <p:sp>
        <p:nvSpPr>
          <p:cNvPr id="3" name="Subtitle 2"/>
          <p:cNvSpPr>
            <a:spLocks noGrp="1"/>
          </p:cNvSpPr>
          <p:nvPr>
            <p:ph type="subTitle" idx="1"/>
          </p:nvPr>
        </p:nvSpPr>
        <p:spPr>
          <a:xfrm>
            <a:off x="942975" y="5162922"/>
            <a:ext cx="5657850" cy="2373259"/>
          </a:xfrm>
        </p:spPr>
        <p:txBody>
          <a:bodyPr/>
          <a:lstStyle>
            <a:lvl1pPr marL="0" indent="0" algn="ctr">
              <a:buNone/>
              <a:defRPr sz="1979"/>
            </a:lvl1pPr>
            <a:lvl2pPr marL="377162" indent="0" algn="ctr">
              <a:buNone/>
              <a:defRPr sz="1650"/>
            </a:lvl2pPr>
            <a:lvl3pPr marL="754323" indent="0" algn="ctr">
              <a:buNone/>
              <a:defRPr sz="1485"/>
            </a:lvl3pPr>
            <a:lvl4pPr marL="1131485" indent="0" algn="ctr">
              <a:buNone/>
              <a:defRPr sz="1320"/>
            </a:lvl4pPr>
            <a:lvl5pPr marL="1508648" indent="0" algn="ctr">
              <a:buNone/>
              <a:defRPr sz="1320"/>
            </a:lvl5pPr>
            <a:lvl6pPr marL="1885810" indent="0" algn="ctr">
              <a:buNone/>
              <a:defRPr sz="1320"/>
            </a:lvl6pPr>
            <a:lvl7pPr marL="2262970" indent="0" algn="ctr">
              <a:buNone/>
              <a:defRPr sz="1320"/>
            </a:lvl7pPr>
            <a:lvl8pPr marL="2640132" indent="0" algn="ctr">
              <a:buNone/>
              <a:defRPr sz="1320"/>
            </a:lvl8pPr>
            <a:lvl9pPr marL="3017294" indent="0" algn="ctr">
              <a:buNone/>
              <a:defRPr sz="13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273350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107218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98533" y="523350"/>
            <a:ext cx="1626632" cy="833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8638" y="523350"/>
            <a:ext cx="4785598" cy="83303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93874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4794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707" y="2450634"/>
            <a:ext cx="6506528" cy="4088923"/>
          </a:xfrm>
        </p:spPr>
        <p:txBody>
          <a:bodyPr anchor="b"/>
          <a:lstStyle>
            <a:lvl1pPr>
              <a:defRPr sz="4950"/>
            </a:lvl1pPr>
          </a:lstStyle>
          <a:p>
            <a:r>
              <a:rPr lang="en-US"/>
              <a:t>Click to edit Master title style</a:t>
            </a:r>
            <a:endParaRPr lang="en-US" dirty="0"/>
          </a:p>
        </p:txBody>
      </p:sp>
      <p:sp>
        <p:nvSpPr>
          <p:cNvPr id="3" name="Text Placeholder 2"/>
          <p:cNvSpPr>
            <a:spLocks noGrp="1"/>
          </p:cNvSpPr>
          <p:nvPr>
            <p:ph type="body" idx="1"/>
          </p:nvPr>
        </p:nvSpPr>
        <p:spPr>
          <a:xfrm>
            <a:off x="514707" y="6578231"/>
            <a:ext cx="6506528" cy="2150268"/>
          </a:xfrm>
        </p:spPr>
        <p:txBody>
          <a:bodyPr/>
          <a:lstStyle>
            <a:lvl1pPr marL="0" indent="0">
              <a:buNone/>
              <a:defRPr sz="1979">
                <a:solidFill>
                  <a:schemeClr val="tx1"/>
                </a:solidFill>
              </a:defRPr>
            </a:lvl1pPr>
            <a:lvl2pPr marL="377162" indent="0">
              <a:buNone/>
              <a:defRPr sz="1650">
                <a:solidFill>
                  <a:schemeClr val="tx1">
                    <a:tint val="75000"/>
                  </a:schemeClr>
                </a:solidFill>
              </a:defRPr>
            </a:lvl2pPr>
            <a:lvl3pPr marL="754323" indent="0">
              <a:buNone/>
              <a:defRPr sz="1485">
                <a:solidFill>
                  <a:schemeClr val="tx1">
                    <a:tint val="75000"/>
                  </a:schemeClr>
                </a:solidFill>
              </a:defRPr>
            </a:lvl3pPr>
            <a:lvl4pPr marL="1131485" indent="0">
              <a:buNone/>
              <a:defRPr sz="1320">
                <a:solidFill>
                  <a:schemeClr val="tx1">
                    <a:tint val="75000"/>
                  </a:schemeClr>
                </a:solidFill>
              </a:defRPr>
            </a:lvl4pPr>
            <a:lvl5pPr marL="1508648" indent="0">
              <a:buNone/>
              <a:defRPr sz="1320">
                <a:solidFill>
                  <a:schemeClr val="tx1">
                    <a:tint val="75000"/>
                  </a:schemeClr>
                </a:solidFill>
              </a:defRPr>
            </a:lvl5pPr>
            <a:lvl6pPr marL="1885810" indent="0">
              <a:buNone/>
              <a:defRPr sz="1320">
                <a:solidFill>
                  <a:schemeClr val="tx1">
                    <a:tint val="75000"/>
                  </a:schemeClr>
                </a:solidFill>
              </a:defRPr>
            </a:lvl6pPr>
            <a:lvl7pPr marL="2262970" indent="0">
              <a:buNone/>
              <a:defRPr sz="1320">
                <a:solidFill>
                  <a:schemeClr val="tx1">
                    <a:tint val="75000"/>
                  </a:schemeClr>
                </a:solidFill>
              </a:defRPr>
            </a:lvl7pPr>
            <a:lvl8pPr marL="2640132" indent="0">
              <a:buNone/>
              <a:defRPr sz="1320">
                <a:solidFill>
                  <a:schemeClr val="tx1">
                    <a:tint val="75000"/>
                  </a:schemeClr>
                </a:solidFill>
              </a:defRPr>
            </a:lvl8pPr>
            <a:lvl9pPr marL="3017294"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238465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640" y="2616729"/>
            <a:ext cx="3206115" cy="6236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9053" y="2616729"/>
            <a:ext cx="3206115" cy="6236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102581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9619" y="523351"/>
            <a:ext cx="6506528" cy="18999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9621" y="2409669"/>
            <a:ext cx="3191381" cy="1180942"/>
          </a:xfrm>
        </p:spPr>
        <p:txBody>
          <a:bodyPr anchor="b"/>
          <a:lstStyle>
            <a:lvl1pPr marL="0" indent="0">
              <a:buNone/>
              <a:defRPr sz="1979" b="1"/>
            </a:lvl1pPr>
            <a:lvl2pPr marL="377162" indent="0">
              <a:buNone/>
              <a:defRPr sz="1650" b="1"/>
            </a:lvl2pPr>
            <a:lvl3pPr marL="754323" indent="0">
              <a:buNone/>
              <a:defRPr sz="1485" b="1"/>
            </a:lvl3pPr>
            <a:lvl4pPr marL="1131485" indent="0">
              <a:buNone/>
              <a:defRPr sz="1320" b="1"/>
            </a:lvl4pPr>
            <a:lvl5pPr marL="1508648" indent="0">
              <a:buNone/>
              <a:defRPr sz="1320" b="1"/>
            </a:lvl5pPr>
            <a:lvl6pPr marL="1885810" indent="0">
              <a:buNone/>
              <a:defRPr sz="1320" b="1"/>
            </a:lvl6pPr>
            <a:lvl7pPr marL="2262970" indent="0">
              <a:buNone/>
              <a:defRPr sz="1320" b="1"/>
            </a:lvl7pPr>
            <a:lvl8pPr marL="2640132" indent="0">
              <a:buNone/>
              <a:defRPr sz="1320" b="1"/>
            </a:lvl8pPr>
            <a:lvl9pPr marL="3017294" indent="0">
              <a:buNone/>
              <a:defRPr sz="1320" b="1"/>
            </a:lvl9pPr>
          </a:lstStyle>
          <a:p>
            <a:pPr lvl="0"/>
            <a:r>
              <a:rPr lang="en-US"/>
              <a:t>Click to edit Master text styles</a:t>
            </a:r>
          </a:p>
        </p:txBody>
      </p:sp>
      <p:sp>
        <p:nvSpPr>
          <p:cNvPr id="4" name="Content Placeholder 3"/>
          <p:cNvSpPr>
            <a:spLocks noGrp="1"/>
          </p:cNvSpPr>
          <p:nvPr>
            <p:ph sz="half" idx="2"/>
          </p:nvPr>
        </p:nvSpPr>
        <p:spPr>
          <a:xfrm>
            <a:off x="519621" y="3590611"/>
            <a:ext cx="3191381" cy="5281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9049" y="2409669"/>
            <a:ext cx="3207098" cy="1180942"/>
          </a:xfrm>
        </p:spPr>
        <p:txBody>
          <a:bodyPr anchor="b"/>
          <a:lstStyle>
            <a:lvl1pPr marL="0" indent="0">
              <a:buNone/>
              <a:defRPr sz="1979" b="1"/>
            </a:lvl1pPr>
            <a:lvl2pPr marL="377162" indent="0">
              <a:buNone/>
              <a:defRPr sz="1650" b="1"/>
            </a:lvl2pPr>
            <a:lvl3pPr marL="754323" indent="0">
              <a:buNone/>
              <a:defRPr sz="1485" b="1"/>
            </a:lvl3pPr>
            <a:lvl4pPr marL="1131485" indent="0">
              <a:buNone/>
              <a:defRPr sz="1320" b="1"/>
            </a:lvl4pPr>
            <a:lvl5pPr marL="1508648" indent="0">
              <a:buNone/>
              <a:defRPr sz="1320" b="1"/>
            </a:lvl5pPr>
            <a:lvl6pPr marL="1885810" indent="0">
              <a:buNone/>
              <a:defRPr sz="1320" b="1"/>
            </a:lvl6pPr>
            <a:lvl7pPr marL="2262970" indent="0">
              <a:buNone/>
              <a:defRPr sz="1320" b="1"/>
            </a:lvl7pPr>
            <a:lvl8pPr marL="2640132" indent="0">
              <a:buNone/>
              <a:defRPr sz="1320" b="1"/>
            </a:lvl8pPr>
            <a:lvl9pPr marL="3017294" indent="0">
              <a:buNone/>
              <a:defRPr sz="1320" b="1"/>
            </a:lvl9pPr>
          </a:lstStyle>
          <a:p>
            <a:pPr lvl="0"/>
            <a:r>
              <a:rPr lang="en-US"/>
              <a:t>Click to edit Master text styles</a:t>
            </a:r>
          </a:p>
        </p:txBody>
      </p:sp>
      <p:sp>
        <p:nvSpPr>
          <p:cNvPr id="6" name="Content Placeholder 5"/>
          <p:cNvSpPr>
            <a:spLocks noGrp="1"/>
          </p:cNvSpPr>
          <p:nvPr>
            <p:ph sz="quarter" idx="4"/>
          </p:nvPr>
        </p:nvSpPr>
        <p:spPr>
          <a:xfrm>
            <a:off x="3819049" y="3590611"/>
            <a:ext cx="3207098" cy="5281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330141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36849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239679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9620" y="655320"/>
            <a:ext cx="2433072" cy="2293620"/>
          </a:xfrm>
        </p:spPr>
        <p:txBody>
          <a:bodyPr anchor="b"/>
          <a:lstStyle>
            <a:lvl1pPr>
              <a:defRPr sz="2640"/>
            </a:lvl1pPr>
          </a:lstStyle>
          <a:p>
            <a:r>
              <a:rPr lang="en-US"/>
              <a:t>Click to edit Master title style</a:t>
            </a:r>
            <a:endParaRPr lang="en-US" dirty="0"/>
          </a:p>
        </p:txBody>
      </p:sp>
      <p:sp>
        <p:nvSpPr>
          <p:cNvPr id="3" name="Content Placeholder 2"/>
          <p:cNvSpPr>
            <a:spLocks noGrp="1"/>
          </p:cNvSpPr>
          <p:nvPr>
            <p:ph idx="1"/>
          </p:nvPr>
        </p:nvSpPr>
        <p:spPr>
          <a:xfrm>
            <a:off x="3207101" y="1415317"/>
            <a:ext cx="3819049" cy="6985529"/>
          </a:xfrm>
        </p:spPr>
        <p:txBody>
          <a:bodyPr/>
          <a:lstStyle>
            <a:lvl1pPr>
              <a:defRPr sz="2640"/>
            </a:lvl1pPr>
            <a:lvl2pPr>
              <a:defRPr sz="2310"/>
            </a:lvl2pPr>
            <a:lvl3pPr>
              <a:defRPr sz="1979"/>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9620" y="2948942"/>
            <a:ext cx="2433072" cy="5463276"/>
          </a:xfrm>
        </p:spPr>
        <p:txBody>
          <a:bodyPr/>
          <a:lstStyle>
            <a:lvl1pPr marL="0" indent="0">
              <a:buNone/>
              <a:defRPr sz="1320"/>
            </a:lvl1pPr>
            <a:lvl2pPr marL="377162" indent="0">
              <a:buNone/>
              <a:defRPr sz="1154"/>
            </a:lvl2pPr>
            <a:lvl3pPr marL="754323" indent="0">
              <a:buNone/>
              <a:defRPr sz="990"/>
            </a:lvl3pPr>
            <a:lvl4pPr marL="1131485" indent="0">
              <a:buNone/>
              <a:defRPr sz="825"/>
            </a:lvl4pPr>
            <a:lvl5pPr marL="1508648" indent="0">
              <a:buNone/>
              <a:defRPr sz="825"/>
            </a:lvl5pPr>
            <a:lvl6pPr marL="1885810" indent="0">
              <a:buNone/>
              <a:defRPr sz="825"/>
            </a:lvl6pPr>
            <a:lvl7pPr marL="2262970" indent="0">
              <a:buNone/>
              <a:defRPr sz="825"/>
            </a:lvl7pPr>
            <a:lvl8pPr marL="2640132" indent="0">
              <a:buNone/>
              <a:defRPr sz="825"/>
            </a:lvl8pPr>
            <a:lvl9pPr marL="301729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33593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9620" y="655320"/>
            <a:ext cx="2433072" cy="2293620"/>
          </a:xfrm>
        </p:spPr>
        <p:txBody>
          <a:bodyPr anchor="b"/>
          <a:lstStyle>
            <a:lvl1pPr>
              <a:defRPr sz="2640"/>
            </a:lvl1pPr>
          </a:lstStyle>
          <a:p>
            <a:r>
              <a:rPr lang="en-US"/>
              <a:t>Click to edit Master title style</a:t>
            </a:r>
            <a:endParaRPr lang="en-US" dirty="0"/>
          </a:p>
        </p:txBody>
      </p:sp>
      <p:sp>
        <p:nvSpPr>
          <p:cNvPr id="3" name="Picture Placeholder 2"/>
          <p:cNvSpPr>
            <a:spLocks noGrp="1" noChangeAspect="1"/>
          </p:cNvSpPr>
          <p:nvPr>
            <p:ph type="pic" idx="1"/>
          </p:nvPr>
        </p:nvSpPr>
        <p:spPr>
          <a:xfrm>
            <a:off x="3207101" y="1415317"/>
            <a:ext cx="3819049" cy="6985529"/>
          </a:xfrm>
        </p:spPr>
        <p:txBody>
          <a:bodyPr anchor="t"/>
          <a:lstStyle>
            <a:lvl1pPr marL="0" indent="0">
              <a:buNone/>
              <a:defRPr sz="2640"/>
            </a:lvl1pPr>
            <a:lvl2pPr marL="377162" indent="0">
              <a:buNone/>
              <a:defRPr sz="2310"/>
            </a:lvl2pPr>
            <a:lvl3pPr marL="754323" indent="0">
              <a:buNone/>
              <a:defRPr sz="1979"/>
            </a:lvl3pPr>
            <a:lvl4pPr marL="1131485" indent="0">
              <a:buNone/>
              <a:defRPr sz="1650"/>
            </a:lvl4pPr>
            <a:lvl5pPr marL="1508648" indent="0">
              <a:buNone/>
              <a:defRPr sz="1650"/>
            </a:lvl5pPr>
            <a:lvl6pPr marL="1885810" indent="0">
              <a:buNone/>
              <a:defRPr sz="1650"/>
            </a:lvl6pPr>
            <a:lvl7pPr marL="2262970" indent="0">
              <a:buNone/>
              <a:defRPr sz="1650"/>
            </a:lvl7pPr>
            <a:lvl8pPr marL="2640132" indent="0">
              <a:buNone/>
              <a:defRPr sz="1650"/>
            </a:lvl8pPr>
            <a:lvl9pPr marL="3017294" indent="0">
              <a:buNone/>
              <a:defRPr sz="1650"/>
            </a:lvl9pPr>
          </a:lstStyle>
          <a:p>
            <a:r>
              <a:rPr lang="en-US" dirty="0"/>
              <a:t>Click icon to add picture</a:t>
            </a:r>
          </a:p>
        </p:txBody>
      </p:sp>
      <p:sp>
        <p:nvSpPr>
          <p:cNvPr id="4" name="Text Placeholder 3"/>
          <p:cNvSpPr>
            <a:spLocks noGrp="1"/>
          </p:cNvSpPr>
          <p:nvPr>
            <p:ph type="body" sz="half" idx="2"/>
          </p:nvPr>
        </p:nvSpPr>
        <p:spPr>
          <a:xfrm>
            <a:off x="519620" y="2948942"/>
            <a:ext cx="2433072" cy="5463276"/>
          </a:xfrm>
        </p:spPr>
        <p:txBody>
          <a:bodyPr/>
          <a:lstStyle>
            <a:lvl1pPr marL="0" indent="0">
              <a:buNone/>
              <a:defRPr sz="1320"/>
            </a:lvl1pPr>
            <a:lvl2pPr marL="377162" indent="0">
              <a:buNone/>
              <a:defRPr sz="1154"/>
            </a:lvl2pPr>
            <a:lvl3pPr marL="754323" indent="0">
              <a:buNone/>
              <a:defRPr sz="990"/>
            </a:lvl3pPr>
            <a:lvl4pPr marL="1131485" indent="0">
              <a:buNone/>
              <a:defRPr sz="825"/>
            </a:lvl4pPr>
            <a:lvl5pPr marL="1508648" indent="0">
              <a:buNone/>
              <a:defRPr sz="825"/>
            </a:lvl5pPr>
            <a:lvl6pPr marL="1885810" indent="0">
              <a:buNone/>
              <a:defRPr sz="825"/>
            </a:lvl6pPr>
            <a:lvl7pPr marL="2262970" indent="0">
              <a:buNone/>
              <a:defRPr sz="825"/>
            </a:lvl7pPr>
            <a:lvl8pPr marL="2640132" indent="0">
              <a:buNone/>
              <a:defRPr sz="825"/>
            </a:lvl8pPr>
            <a:lvl9pPr marL="301729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C663B4D5-9221-47B4-90FD-46B71182BEA4}" type="datetimeFigureOut">
              <a:rPr lang="en-US" smtClean="0"/>
              <a:pPr/>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130566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638" y="523351"/>
            <a:ext cx="6506528" cy="18999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8638" y="2616729"/>
            <a:ext cx="6506528" cy="62369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8640" y="9110770"/>
            <a:ext cx="1697355" cy="523346"/>
          </a:xfrm>
          <a:prstGeom prst="rect">
            <a:avLst/>
          </a:prstGeom>
        </p:spPr>
        <p:txBody>
          <a:bodyPr vert="horz" lIns="91440" tIns="45720" rIns="91440" bIns="45720" rtlCol="0" anchor="ctr"/>
          <a:lstStyle>
            <a:lvl1pPr algn="l">
              <a:defRPr sz="990">
                <a:solidFill>
                  <a:schemeClr val="tx1">
                    <a:tint val="75000"/>
                  </a:schemeClr>
                </a:solidFill>
              </a:defRPr>
            </a:lvl1pPr>
          </a:lstStyle>
          <a:p>
            <a:fld id="{C663B4D5-9221-47B4-90FD-46B71182BEA4}" type="datetimeFigureOut">
              <a:rPr lang="en-US" smtClean="0"/>
              <a:pPr/>
              <a:t>10/31/2024</a:t>
            </a:fld>
            <a:endParaRPr lang="en-US" dirty="0"/>
          </a:p>
        </p:txBody>
      </p:sp>
      <p:sp>
        <p:nvSpPr>
          <p:cNvPr id="5" name="Footer Placeholder 4"/>
          <p:cNvSpPr>
            <a:spLocks noGrp="1"/>
          </p:cNvSpPr>
          <p:nvPr>
            <p:ph type="ftr" sz="quarter" idx="3"/>
          </p:nvPr>
        </p:nvSpPr>
        <p:spPr>
          <a:xfrm>
            <a:off x="2498888" y="9110770"/>
            <a:ext cx="2546033" cy="523346"/>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27813" y="9110770"/>
            <a:ext cx="1697355" cy="523346"/>
          </a:xfrm>
          <a:prstGeom prst="rect">
            <a:avLst/>
          </a:prstGeom>
        </p:spPr>
        <p:txBody>
          <a:bodyPr vert="horz" lIns="91440" tIns="45720" rIns="91440" bIns="45720" rtlCol="0" anchor="ctr"/>
          <a:lstStyle>
            <a:lvl1pPr algn="r">
              <a:defRPr sz="990">
                <a:solidFill>
                  <a:schemeClr val="tx1">
                    <a:tint val="75000"/>
                  </a:schemeClr>
                </a:solidFill>
              </a:defRPr>
            </a:lvl1pPr>
          </a:lstStyle>
          <a:p>
            <a:fld id="{ED787A1E-8500-4C69-A5ED-19D685F54942}" type="slidenum">
              <a:rPr lang="en-US" smtClean="0"/>
              <a:pPr/>
              <a:t>‹#›</a:t>
            </a:fld>
            <a:endParaRPr lang="en-US" dirty="0"/>
          </a:p>
        </p:txBody>
      </p:sp>
    </p:spTree>
    <p:extLst>
      <p:ext uri="{BB962C8B-B14F-4D97-AF65-F5344CB8AC3E}">
        <p14:creationId xmlns:p14="http://schemas.microsoft.com/office/powerpoint/2010/main" val="15274644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754323"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80" indent="-188580" algn="l" defTabSz="754323"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43" indent="-188580" algn="l" defTabSz="754323" rtl="0" eaLnBrk="1" latinLnBrk="0" hangingPunct="1">
        <a:lnSpc>
          <a:spcPct val="90000"/>
        </a:lnSpc>
        <a:spcBef>
          <a:spcPts val="413"/>
        </a:spcBef>
        <a:buFont typeface="Arial" panose="020B0604020202020204" pitchFamily="34" charset="0"/>
        <a:buChar char="•"/>
        <a:defRPr sz="1979" kern="1200">
          <a:solidFill>
            <a:schemeClr val="tx1"/>
          </a:solidFill>
          <a:latin typeface="+mn-lt"/>
          <a:ea typeface="+mn-ea"/>
          <a:cs typeface="+mn-cs"/>
        </a:defRPr>
      </a:lvl2pPr>
      <a:lvl3pPr marL="942905" indent="-188580" algn="l" defTabSz="754323"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065"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227"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388"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552"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712"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5875" indent="-188580" algn="l" defTabSz="75432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23" rtl="0" eaLnBrk="1" latinLnBrk="0" hangingPunct="1">
        <a:defRPr sz="1485" kern="1200">
          <a:solidFill>
            <a:schemeClr val="tx1"/>
          </a:solidFill>
          <a:latin typeface="+mn-lt"/>
          <a:ea typeface="+mn-ea"/>
          <a:cs typeface="+mn-cs"/>
        </a:defRPr>
      </a:lvl1pPr>
      <a:lvl2pPr marL="377162" algn="l" defTabSz="754323" rtl="0" eaLnBrk="1" latinLnBrk="0" hangingPunct="1">
        <a:defRPr sz="1485" kern="1200">
          <a:solidFill>
            <a:schemeClr val="tx1"/>
          </a:solidFill>
          <a:latin typeface="+mn-lt"/>
          <a:ea typeface="+mn-ea"/>
          <a:cs typeface="+mn-cs"/>
        </a:defRPr>
      </a:lvl2pPr>
      <a:lvl3pPr marL="754323" algn="l" defTabSz="754323" rtl="0" eaLnBrk="1" latinLnBrk="0" hangingPunct="1">
        <a:defRPr sz="1485" kern="1200">
          <a:solidFill>
            <a:schemeClr val="tx1"/>
          </a:solidFill>
          <a:latin typeface="+mn-lt"/>
          <a:ea typeface="+mn-ea"/>
          <a:cs typeface="+mn-cs"/>
        </a:defRPr>
      </a:lvl3pPr>
      <a:lvl4pPr marL="1131485" algn="l" defTabSz="754323" rtl="0" eaLnBrk="1" latinLnBrk="0" hangingPunct="1">
        <a:defRPr sz="1485" kern="1200">
          <a:solidFill>
            <a:schemeClr val="tx1"/>
          </a:solidFill>
          <a:latin typeface="+mn-lt"/>
          <a:ea typeface="+mn-ea"/>
          <a:cs typeface="+mn-cs"/>
        </a:defRPr>
      </a:lvl4pPr>
      <a:lvl5pPr marL="1508648" algn="l" defTabSz="754323" rtl="0" eaLnBrk="1" latinLnBrk="0" hangingPunct="1">
        <a:defRPr sz="1485" kern="1200">
          <a:solidFill>
            <a:schemeClr val="tx1"/>
          </a:solidFill>
          <a:latin typeface="+mn-lt"/>
          <a:ea typeface="+mn-ea"/>
          <a:cs typeface="+mn-cs"/>
        </a:defRPr>
      </a:lvl5pPr>
      <a:lvl6pPr marL="1885810" algn="l" defTabSz="754323" rtl="0" eaLnBrk="1" latinLnBrk="0" hangingPunct="1">
        <a:defRPr sz="1485" kern="1200">
          <a:solidFill>
            <a:schemeClr val="tx1"/>
          </a:solidFill>
          <a:latin typeface="+mn-lt"/>
          <a:ea typeface="+mn-ea"/>
          <a:cs typeface="+mn-cs"/>
        </a:defRPr>
      </a:lvl6pPr>
      <a:lvl7pPr marL="2262970" algn="l" defTabSz="754323" rtl="0" eaLnBrk="1" latinLnBrk="0" hangingPunct="1">
        <a:defRPr sz="1485" kern="1200">
          <a:solidFill>
            <a:schemeClr val="tx1"/>
          </a:solidFill>
          <a:latin typeface="+mn-lt"/>
          <a:ea typeface="+mn-ea"/>
          <a:cs typeface="+mn-cs"/>
        </a:defRPr>
      </a:lvl7pPr>
      <a:lvl8pPr marL="2640132" algn="l" defTabSz="754323" rtl="0" eaLnBrk="1" latinLnBrk="0" hangingPunct="1">
        <a:defRPr sz="1485" kern="1200">
          <a:solidFill>
            <a:schemeClr val="tx1"/>
          </a:solidFill>
          <a:latin typeface="+mn-lt"/>
          <a:ea typeface="+mn-ea"/>
          <a:cs typeface="+mn-cs"/>
        </a:defRPr>
      </a:lvl8pPr>
      <a:lvl9pPr marL="3017294" algn="l" defTabSz="754323"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eastbaltimorecoc.com/giv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eastbaltimorecoc.com/resourc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google.com/maps/search/938+York+Road+-+Towson,+MD%C2%A0+21286?entry=gmail&amp;source=g" TargetMode="External"/><Relationship Id="rId5" Type="http://schemas.openxmlformats.org/officeDocument/2006/relationships/hyperlink" Target="https://www.youtube.com/@eastbaltimorechurchofchris4941/streams" TargetMode="External"/><Relationship Id="rId4" Type="http://schemas.openxmlformats.org/officeDocument/2006/relationships/hyperlink" Target="https://www.facebook.com/ebcocbelai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zoom.us/j/503887784?pwd=Qm5CYzh6Z3hKSUpBKzVUQnZyV1pBUT09" TargetMode="External"/><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95283D-5E46-4ED2-8420-36DB3B0256C7}"/>
              </a:ext>
            </a:extLst>
          </p:cNvPr>
          <p:cNvPicPr>
            <a:picLocks noChangeAspect="1"/>
          </p:cNvPicPr>
          <p:nvPr/>
        </p:nvPicPr>
        <p:blipFill>
          <a:blip r:embed="rId3"/>
          <a:stretch>
            <a:fillRect/>
          </a:stretch>
        </p:blipFill>
        <p:spPr>
          <a:xfrm>
            <a:off x="0" y="0"/>
            <a:ext cx="7543800" cy="10171113"/>
          </a:xfrm>
          <a:prstGeom prst="rect">
            <a:avLst/>
          </a:prstGeom>
        </p:spPr>
      </p:pic>
      <p:sp>
        <p:nvSpPr>
          <p:cNvPr id="5" name="TextBox 4">
            <a:extLst>
              <a:ext uri="{FF2B5EF4-FFF2-40B4-BE49-F238E27FC236}">
                <a16:creationId xmlns:a16="http://schemas.microsoft.com/office/drawing/2014/main" id="{510095E9-F466-4F74-B2EE-4EB97474FC55}"/>
              </a:ext>
            </a:extLst>
          </p:cNvPr>
          <p:cNvSpPr txBox="1"/>
          <p:nvPr/>
        </p:nvSpPr>
        <p:spPr>
          <a:xfrm>
            <a:off x="468317" y="341313"/>
            <a:ext cx="2401343" cy="371512"/>
          </a:xfrm>
          <a:prstGeom prst="rect">
            <a:avLst/>
          </a:prstGeom>
          <a:noFill/>
        </p:spPr>
        <p:txBody>
          <a:bodyPr wrap="square">
            <a:spAutoFit/>
          </a:bodyPr>
          <a:lstStyle/>
          <a:p>
            <a:pPr marR="116607">
              <a:lnSpc>
                <a:spcPct val="110000"/>
              </a:lnSpc>
              <a:spcAft>
                <a:spcPts val="645"/>
              </a:spcAft>
            </a:pPr>
            <a:r>
              <a:rPr lang="en-US" sz="1720" b="1" kern="1400" spc="108" dirty="0">
                <a:ln w="6350">
                  <a:solidFill>
                    <a:schemeClr val="tx1"/>
                  </a:solidFill>
                </a:ln>
                <a:solidFill>
                  <a:srgbClr val="002060"/>
                </a:solidFill>
                <a:latin typeface="Gill Sans Nova Cond Lt" panose="020B0306020104020203" pitchFamily="34" charset="0"/>
              </a:rPr>
              <a:t>November 03, 2024 </a:t>
            </a:r>
          </a:p>
        </p:txBody>
      </p:sp>
    </p:spTree>
    <p:extLst>
      <p:ext uri="{BB962C8B-B14F-4D97-AF65-F5344CB8AC3E}">
        <p14:creationId xmlns:p14="http://schemas.microsoft.com/office/powerpoint/2010/main" val="1759593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1FFC-4BC8-0A24-0159-ABB8040E1A62}"/>
              </a:ext>
            </a:extLst>
          </p:cNvPr>
          <p:cNvSpPr>
            <a:spLocks noGrp="1"/>
          </p:cNvSpPr>
          <p:nvPr>
            <p:ph type="ctrTitle"/>
          </p:nvPr>
        </p:nvSpPr>
        <p:spPr>
          <a:xfrm>
            <a:off x="244727" y="963828"/>
            <a:ext cx="7054342" cy="883544"/>
          </a:xfrm>
        </p:spPr>
        <p:txBody>
          <a:bodyPr>
            <a:normAutofit/>
          </a:bodyPr>
          <a:lstStyle/>
          <a:p>
            <a:r>
              <a:rPr lang="en-US" sz="1800" dirty="0"/>
              <a:t>We have a new attendance check-in method for all viewing  worship service via Facebook or YouTube.</a:t>
            </a:r>
          </a:p>
        </p:txBody>
      </p:sp>
      <p:sp>
        <p:nvSpPr>
          <p:cNvPr id="3" name="Subtitle 2">
            <a:extLst>
              <a:ext uri="{FF2B5EF4-FFF2-40B4-BE49-F238E27FC236}">
                <a16:creationId xmlns:a16="http://schemas.microsoft.com/office/drawing/2014/main" id="{25E1ACBB-BA43-AFC1-B882-66DE576C6298}"/>
              </a:ext>
            </a:extLst>
          </p:cNvPr>
          <p:cNvSpPr>
            <a:spLocks noGrp="1"/>
          </p:cNvSpPr>
          <p:nvPr>
            <p:ph type="subTitle" idx="1"/>
          </p:nvPr>
        </p:nvSpPr>
        <p:spPr>
          <a:xfrm>
            <a:off x="206975" y="4000927"/>
            <a:ext cx="7092094" cy="913973"/>
          </a:xfrm>
        </p:spPr>
        <p:txBody>
          <a:bodyPr>
            <a:normAutofit fontScale="92500" lnSpcReduction="20000"/>
          </a:bodyPr>
          <a:lstStyle/>
          <a:p>
            <a:r>
              <a:rPr lang="en-US" sz="1800" dirty="0"/>
              <a:t>You will now be able to check-in using the QR Code scanner on your mobile device. If you don’t have a QR code scanner on your device, you can download it from Google play store or the Apple app store. This code will be displayed at the beginning of the worship service.   </a:t>
            </a:r>
          </a:p>
        </p:txBody>
      </p:sp>
      <p:pic>
        <p:nvPicPr>
          <p:cNvPr id="5" name="Picture 4" descr="Qr code&#10;&#10;Description automatically generated">
            <a:extLst>
              <a:ext uri="{FF2B5EF4-FFF2-40B4-BE49-F238E27FC236}">
                <a16:creationId xmlns:a16="http://schemas.microsoft.com/office/drawing/2014/main" id="{AD185B05-BBFD-56A9-E2AD-B73B08404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9632" y="1949557"/>
            <a:ext cx="1819738" cy="1787280"/>
          </a:xfrm>
          <a:prstGeom prst="rect">
            <a:avLst/>
          </a:prstGeom>
        </p:spPr>
      </p:pic>
      <p:pic>
        <p:nvPicPr>
          <p:cNvPr id="1026" name="Picture 2" descr="See the source image">
            <a:extLst>
              <a:ext uri="{FF2B5EF4-FFF2-40B4-BE49-F238E27FC236}">
                <a16:creationId xmlns:a16="http://schemas.microsoft.com/office/drawing/2014/main" id="{4C5DD7F1-C227-83A9-9B27-B3C7B4561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95" y="1878009"/>
            <a:ext cx="4785837" cy="18747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FF7B40-42F1-3604-589D-46DDEEDA1B9D}"/>
              </a:ext>
            </a:extLst>
          </p:cNvPr>
          <p:cNvSpPr txBox="1"/>
          <p:nvPr/>
        </p:nvSpPr>
        <p:spPr>
          <a:xfrm>
            <a:off x="2993252" y="5197907"/>
            <a:ext cx="4151870" cy="4524315"/>
          </a:xfrm>
          <a:prstGeom prst="rect">
            <a:avLst/>
          </a:prstGeom>
          <a:noFill/>
        </p:spPr>
        <p:txBody>
          <a:bodyPr wrap="square">
            <a:spAutoFit/>
          </a:bodyPr>
          <a:lstStyle/>
          <a:p>
            <a:r>
              <a:rPr lang="en-US" dirty="0"/>
              <a:t>Go to the East Baltimore Church of Christ web site, eastbaltimorecoc.com</a:t>
            </a:r>
          </a:p>
          <a:p>
            <a:r>
              <a:rPr lang="en-US" dirty="0"/>
              <a:t>and click on online giving.</a:t>
            </a:r>
          </a:p>
          <a:p>
            <a:endParaRPr lang="en-US" dirty="0"/>
          </a:p>
          <a:p>
            <a:r>
              <a:rPr lang="en-US" b="1" u="sng" dirty="0" err="1"/>
              <a:t>CashAPP</a:t>
            </a:r>
            <a:r>
              <a:rPr lang="en-US" b="1" u="sng" dirty="0"/>
              <a:t> is no longer available as an avenue for giving, please us Simple Give until an alternative is available</a:t>
            </a:r>
            <a:r>
              <a:rPr lang="en-US" dirty="0"/>
              <a:t>.  </a:t>
            </a:r>
          </a:p>
          <a:p>
            <a:endParaRPr lang="en-US" dirty="0"/>
          </a:p>
          <a:p>
            <a:r>
              <a:rPr lang="en-US" dirty="0"/>
              <a:t> </a:t>
            </a:r>
            <a:r>
              <a:rPr lang="en-US" dirty="0">
                <a:hlinkClick r:id="rId4"/>
              </a:rPr>
              <a:t>GIVING | EAST BALTIMORE CHURCH OF CHRIST (eastbaltimorecoc.com)</a:t>
            </a:r>
            <a:endParaRPr lang="en-US" dirty="0"/>
          </a:p>
          <a:p>
            <a:endParaRPr lang="en-US" dirty="0"/>
          </a:p>
          <a:p>
            <a:r>
              <a:rPr lang="en-US" dirty="0"/>
              <a:t>COLLECTION  ENVELOPE:</a:t>
            </a:r>
          </a:p>
          <a:p>
            <a:r>
              <a:rPr lang="en-US" dirty="0"/>
              <a:t>As a reminder, please complete contribution envelopes with the following printed </a:t>
            </a:r>
            <a:r>
              <a:rPr lang="en-US" dirty="0">
                <a:latin typeface="Times New Roman" panose="02020603050405020304" pitchFamily="18" charset="0"/>
                <a:ea typeface="Calibri" panose="020F0502020204030204" pitchFamily="34" charset="0"/>
                <a:cs typeface="Times New Roman" panose="02020603050405020304" pitchFamily="18" charset="0"/>
              </a:rPr>
              <a:t>clearly: </a:t>
            </a:r>
            <a:r>
              <a:rPr lang="en-US" b="1" dirty="0">
                <a:latin typeface="Times New Roman" panose="02020603050405020304" pitchFamily="18" charset="0"/>
                <a:ea typeface="Calibri" panose="020F0502020204030204" pitchFamily="34" charset="0"/>
                <a:cs typeface="Times New Roman" panose="02020603050405020304" pitchFamily="18" charset="0"/>
              </a:rPr>
              <a:t>First </a:t>
            </a:r>
            <a:r>
              <a:rPr lang="en-US" dirty="0">
                <a:latin typeface="Times New Roman" panose="02020603050405020304" pitchFamily="18" charset="0"/>
                <a:ea typeface="Calibri" panose="020F0502020204030204" pitchFamily="34" charset="0"/>
                <a:cs typeface="Times New Roman" panose="02020603050405020304" pitchFamily="18" charset="0"/>
              </a:rPr>
              <a:t>and </a:t>
            </a:r>
            <a:r>
              <a:rPr lang="en-US" b="1" dirty="0">
                <a:latin typeface="Times New Roman" panose="02020603050405020304" pitchFamily="18" charset="0"/>
                <a:ea typeface="Calibri" panose="020F0502020204030204" pitchFamily="34" charset="0"/>
                <a:cs typeface="Times New Roman" panose="02020603050405020304" pitchFamily="18" charset="0"/>
              </a:rPr>
              <a:t>Last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Name </a:t>
            </a:r>
            <a:r>
              <a:rPr lang="en-US" dirty="0">
                <a:latin typeface="Times New Roman" panose="02020603050405020304" pitchFamily="18" charset="0"/>
                <a:ea typeface="Calibri" panose="020F0502020204030204" pitchFamily="34" charset="0"/>
                <a:cs typeface="Times New Roman" panose="02020603050405020304" pitchFamily="18" charset="0"/>
              </a:rPr>
              <a:t>and the </a:t>
            </a:r>
            <a:r>
              <a:rPr lang="en-US"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b="1" dirty="0">
                <a:latin typeface="Times New Roman" panose="02020603050405020304" pitchFamily="18" charset="0"/>
                <a:ea typeface="Calibri" panose="020F0502020204030204" pitchFamily="34" charset="0"/>
                <a:cs typeface="Times New Roman" panose="02020603050405020304" pitchFamily="18" charset="0"/>
              </a:rPr>
              <a:t> amount</a:t>
            </a:r>
            <a:r>
              <a:rPr lang="en-US" dirty="0">
                <a:latin typeface="Times New Roman" panose="02020603050405020304" pitchFamily="18" charset="0"/>
                <a:ea typeface="Calibri" panose="020F0502020204030204" pitchFamily="34" charset="0"/>
                <a:cs typeface="Times New Roman" panose="02020603050405020304" pitchFamily="18" charset="0"/>
              </a:rPr>
              <a:t> of your offering. </a:t>
            </a:r>
            <a:endParaRPr lang="en-US" dirty="0"/>
          </a:p>
        </p:txBody>
      </p:sp>
      <p:pic>
        <p:nvPicPr>
          <p:cNvPr id="9" name="Picture 8" descr="Logo, company name&#10;&#10;Description automatically generated">
            <a:extLst>
              <a:ext uri="{FF2B5EF4-FFF2-40B4-BE49-F238E27FC236}">
                <a16:creationId xmlns:a16="http://schemas.microsoft.com/office/drawing/2014/main" id="{EA81E46C-07E6-A412-4BD0-2E09B8421F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693" y="5297237"/>
            <a:ext cx="2122273" cy="881952"/>
          </a:xfrm>
          <a:prstGeom prst="rect">
            <a:avLst/>
          </a:prstGeom>
          <a:noFill/>
          <a:ln>
            <a:noFill/>
          </a:ln>
        </p:spPr>
      </p:pic>
      <p:pic>
        <p:nvPicPr>
          <p:cNvPr id="11" name="Picture 10" descr="Letter">
            <a:extLst>
              <a:ext uri="{FF2B5EF4-FFF2-40B4-BE49-F238E27FC236}">
                <a16:creationId xmlns:a16="http://schemas.microsoft.com/office/drawing/2014/main" id="{A004883C-661F-B114-7AF6-77C8778CF5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822" y="7951791"/>
            <a:ext cx="2272012" cy="1470616"/>
          </a:xfrm>
          <a:prstGeom prst="rect">
            <a:avLst/>
          </a:prstGeom>
        </p:spPr>
      </p:pic>
      <p:sp>
        <p:nvSpPr>
          <p:cNvPr id="6" name="TextBox 5">
            <a:extLst>
              <a:ext uri="{FF2B5EF4-FFF2-40B4-BE49-F238E27FC236}">
                <a16:creationId xmlns:a16="http://schemas.microsoft.com/office/drawing/2014/main" id="{A190BFFB-6CE3-5DAA-D8A0-A4CA1E05E9F4}"/>
              </a:ext>
            </a:extLst>
          </p:cNvPr>
          <p:cNvSpPr txBox="1"/>
          <p:nvPr/>
        </p:nvSpPr>
        <p:spPr>
          <a:xfrm>
            <a:off x="2472723" y="974620"/>
            <a:ext cx="2545491" cy="369332"/>
          </a:xfrm>
          <a:prstGeom prst="rect">
            <a:avLst/>
          </a:prstGeom>
          <a:noFill/>
        </p:spPr>
        <p:txBody>
          <a:bodyPr wrap="square" rtlCol="0">
            <a:spAutoFit/>
          </a:bodyPr>
          <a:lstStyle/>
          <a:p>
            <a:r>
              <a:rPr lang="en-US" b="1" dirty="0">
                <a:solidFill>
                  <a:schemeClr val="accent2">
                    <a:lumMod val="75000"/>
                  </a:schemeClr>
                </a:solidFill>
              </a:rPr>
              <a:t>ATTENDANCE TRACKING</a:t>
            </a:r>
          </a:p>
        </p:txBody>
      </p:sp>
      <p:sp>
        <p:nvSpPr>
          <p:cNvPr id="10" name="TextBox 9">
            <a:extLst>
              <a:ext uri="{FF2B5EF4-FFF2-40B4-BE49-F238E27FC236}">
                <a16:creationId xmlns:a16="http://schemas.microsoft.com/office/drawing/2014/main" id="{30D8E1AC-5F5C-3FAB-B686-F10FAE28D1F2}"/>
              </a:ext>
            </a:extLst>
          </p:cNvPr>
          <p:cNvSpPr txBox="1"/>
          <p:nvPr/>
        </p:nvSpPr>
        <p:spPr>
          <a:xfrm>
            <a:off x="1777828" y="4746263"/>
            <a:ext cx="3052118" cy="523220"/>
          </a:xfrm>
          <a:prstGeom prst="rect">
            <a:avLst/>
          </a:prstGeom>
          <a:noFill/>
        </p:spPr>
        <p:txBody>
          <a:bodyPr wrap="square" rtlCol="0">
            <a:spAutoFit/>
          </a:bodyPr>
          <a:lstStyle/>
          <a:p>
            <a:pPr algn="ctr"/>
            <a:r>
              <a:rPr lang="en-US" sz="2800" b="1" dirty="0">
                <a:solidFill>
                  <a:schemeClr val="accent2">
                    <a:lumMod val="75000"/>
                  </a:schemeClr>
                </a:solidFill>
              </a:rPr>
              <a:t>GIVING</a:t>
            </a:r>
          </a:p>
        </p:txBody>
      </p:sp>
      <p:pic>
        <p:nvPicPr>
          <p:cNvPr id="4" name="Picture 2">
            <a:extLst>
              <a:ext uri="{FF2B5EF4-FFF2-40B4-BE49-F238E27FC236}">
                <a16:creationId xmlns:a16="http://schemas.microsoft.com/office/drawing/2014/main" id="{0514D702-F8F8-BEFE-F5AF-35976440E8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822" y="6435051"/>
            <a:ext cx="2152218" cy="97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75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68E1605-3643-43C8-A428-DEC20E66E605}"/>
              </a:ext>
            </a:extLst>
          </p:cNvPr>
          <p:cNvSpPr txBox="1"/>
          <p:nvPr/>
        </p:nvSpPr>
        <p:spPr>
          <a:xfrm>
            <a:off x="2987596" y="257217"/>
            <a:ext cx="189027" cy="375809"/>
          </a:xfrm>
          <a:prstGeom prst="rect">
            <a:avLst/>
          </a:prstGeom>
          <a:noFill/>
        </p:spPr>
        <p:txBody>
          <a:bodyPr wrap="square" rtlCol="0">
            <a:spAutoFit/>
          </a:bodyPr>
          <a:lstStyle/>
          <a:p>
            <a:endParaRPr lang="en-US" sz="1842" dirty="0"/>
          </a:p>
        </p:txBody>
      </p:sp>
      <p:sp>
        <p:nvSpPr>
          <p:cNvPr id="10" name="Rectangle 9">
            <a:extLst>
              <a:ext uri="{FF2B5EF4-FFF2-40B4-BE49-F238E27FC236}">
                <a16:creationId xmlns:a16="http://schemas.microsoft.com/office/drawing/2014/main" id="{5CEFA77D-6AF4-4DE2-9E45-C960769AF202}"/>
              </a:ext>
            </a:extLst>
          </p:cNvPr>
          <p:cNvSpPr/>
          <p:nvPr/>
        </p:nvSpPr>
        <p:spPr>
          <a:xfrm>
            <a:off x="58482" y="287643"/>
            <a:ext cx="7295910" cy="76550"/>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11" name="Text Box 8">
            <a:extLst>
              <a:ext uri="{FF2B5EF4-FFF2-40B4-BE49-F238E27FC236}">
                <a16:creationId xmlns:a16="http://schemas.microsoft.com/office/drawing/2014/main" id="{E7FBF7BE-3E58-4A31-87C6-F2F5B43CCDF6}"/>
              </a:ext>
            </a:extLst>
          </p:cNvPr>
          <p:cNvSpPr txBox="1"/>
          <p:nvPr/>
        </p:nvSpPr>
        <p:spPr>
          <a:xfrm>
            <a:off x="58484" y="364195"/>
            <a:ext cx="7295906" cy="325933"/>
          </a:xfrm>
          <a:prstGeom prst="rect">
            <a:avLst/>
          </a:prstGeom>
          <a:solidFill>
            <a:schemeClr val="bg1">
              <a:lumMod val="85000"/>
            </a:schemeClr>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ctr" anchorCtr="0" forceAA="0" compatLnSpc="1">
            <a:prstTxWarp prst="textNoShape">
              <a:avLst/>
            </a:prstTxWarp>
            <a:noAutofit/>
          </a:bodyPr>
          <a:lstStyle>
            <a:defPPr>
              <a:defRPr lang="en-US"/>
            </a:defPPr>
            <a:lvl1pPr algn="ctr">
              <a:defRPr sz="1400" b="1">
                <a:latin typeface="Century Gothic" panose="020B0502020202020204" pitchFamily="34" charset="0"/>
                <a:cs typeface="Times New Roman" panose="02020603050405020304" pitchFamily="18" charset="0"/>
              </a:defRPr>
            </a:lvl1pPr>
          </a:lstStyle>
          <a:p>
            <a:r>
              <a:rPr lang="en-US" sz="1637" dirty="0">
                <a:ln w="12700">
                  <a:solidFill>
                    <a:schemeClr val="tx1"/>
                  </a:solidFill>
                </a:ln>
                <a:solidFill>
                  <a:schemeClr val="tx1"/>
                </a:solidFill>
              </a:rPr>
              <a:t>CARE GROUP MEETING DATES AND ZIP CODE AREA INFORMATION</a:t>
            </a:r>
          </a:p>
        </p:txBody>
      </p:sp>
      <p:sp>
        <p:nvSpPr>
          <p:cNvPr id="13" name="Rectangle 12">
            <a:extLst>
              <a:ext uri="{FF2B5EF4-FFF2-40B4-BE49-F238E27FC236}">
                <a16:creationId xmlns:a16="http://schemas.microsoft.com/office/drawing/2014/main" id="{CA7A920B-B9B6-49E0-B7FD-C84997BA011E}"/>
              </a:ext>
            </a:extLst>
          </p:cNvPr>
          <p:cNvSpPr/>
          <p:nvPr/>
        </p:nvSpPr>
        <p:spPr>
          <a:xfrm>
            <a:off x="58480" y="738492"/>
            <a:ext cx="7295909" cy="4571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5328A27-6CAA-4C5D-BABB-D1C5C5CED27A}"/>
              </a:ext>
            </a:extLst>
          </p:cNvPr>
          <p:cNvSpPr txBox="1"/>
          <p:nvPr/>
        </p:nvSpPr>
        <p:spPr>
          <a:xfrm>
            <a:off x="58480" y="663452"/>
            <a:ext cx="7295910" cy="3722558"/>
          </a:xfrm>
          <a:prstGeom prst="rect">
            <a:avLst/>
          </a:prstGeom>
          <a:noFill/>
        </p:spPr>
        <p:txBody>
          <a:bodyPr wrap="square" rtlCol="0">
            <a:spAutoFit/>
          </a:bodyPr>
          <a:lstStyle/>
          <a:p>
            <a:pPr algn="ctr"/>
            <a:endParaRPr lang="en-US" sz="1399" b="1" dirty="0">
              <a:solidFill>
                <a:schemeClr val="accent2">
                  <a:lumMod val="75000"/>
                </a:schemeClr>
              </a:solidFill>
              <a:latin typeface="Bookman Old Style" panose="02050604050505020204" pitchFamily="18" charset="0"/>
            </a:endParaRPr>
          </a:p>
          <a:p>
            <a:pPr algn="ctr"/>
            <a:r>
              <a:rPr lang="en-US" sz="1399" b="1" dirty="0">
                <a:solidFill>
                  <a:schemeClr val="accent2">
                    <a:lumMod val="75000"/>
                  </a:schemeClr>
                </a:solidFill>
                <a:latin typeface="Bookman Old Style" panose="02050604050505020204" pitchFamily="18" charset="0"/>
              </a:rPr>
              <a:t>Care Group Meeting Schedule for November</a:t>
            </a:r>
          </a:p>
          <a:p>
            <a:pPr algn="ctr"/>
            <a:endParaRPr lang="en-US" sz="1399" dirty="0">
              <a:solidFill>
                <a:schemeClr val="accent2">
                  <a:lumMod val="75000"/>
                </a:schemeClr>
              </a:solidFill>
              <a:latin typeface="Bookman Old Style" panose="02050604050505020204" pitchFamily="18" charset="0"/>
            </a:endParaRPr>
          </a:p>
          <a:p>
            <a:pPr algn="just"/>
            <a:r>
              <a:rPr lang="en-US" sz="1399" b="1" u="sng" dirty="0">
                <a:solidFill>
                  <a:schemeClr val="accent2">
                    <a:lumMod val="75000"/>
                  </a:schemeClr>
                </a:solidFill>
              </a:rPr>
              <a:t>The SAR DC Group, will meet this afternoon. </a:t>
            </a:r>
            <a:r>
              <a:rPr lang="en-US" sz="1399" dirty="0">
                <a:solidFill>
                  <a:schemeClr val="accent2">
                    <a:lumMod val="75000"/>
                  </a:schemeClr>
                </a:solidFill>
              </a:rPr>
              <a:t>Our Care Groups meet on a rotating basis, on Sundays at 4:30 p.m.,  via Zoom </a:t>
            </a:r>
            <a:r>
              <a:rPr lang="en-US" sz="1399" b="1" dirty="0">
                <a:solidFill>
                  <a:srgbClr val="009999"/>
                </a:solidFill>
              </a:rPr>
              <a:t>(Zoom ID: 824-3855-2255 – Passcode: 1500)</a:t>
            </a:r>
            <a:r>
              <a:rPr lang="en-US" sz="1399" dirty="0">
                <a:solidFill>
                  <a:schemeClr val="accent2">
                    <a:lumMod val="75000"/>
                  </a:schemeClr>
                </a:solidFill>
              </a:rPr>
              <a:t>, and via Conference Call </a:t>
            </a:r>
            <a:r>
              <a:rPr lang="en-US" sz="1399" b="1" dirty="0">
                <a:solidFill>
                  <a:srgbClr val="009999"/>
                </a:solidFill>
              </a:rPr>
              <a:t>(646-558-8656 – ID: 824-3855-2255 – Passcode: 1500)</a:t>
            </a:r>
            <a:r>
              <a:rPr lang="en-US" sz="1399" dirty="0">
                <a:solidFill>
                  <a:schemeClr val="accent2">
                    <a:lumMod val="75000"/>
                  </a:schemeClr>
                </a:solidFill>
              </a:rPr>
              <a:t>.  The Care Groups are not just for the Care Group members, but anyone who is in need of mutual fellowship opportunities. </a:t>
            </a:r>
            <a:endParaRPr lang="en-US" sz="1801" dirty="0">
              <a:solidFill>
                <a:schemeClr val="accent2">
                  <a:lumMod val="75000"/>
                </a:schemeClr>
              </a:solidFill>
              <a:highlight>
                <a:srgbClr val="FFFF00"/>
              </a:highlight>
            </a:endParaRPr>
          </a:p>
          <a:p>
            <a:pPr algn="just"/>
            <a:endParaRPr lang="en-US" sz="1399" dirty="0">
              <a:solidFill>
                <a:schemeClr val="accent2">
                  <a:lumMod val="75000"/>
                </a:schemeClr>
              </a:solidFill>
            </a:endParaRPr>
          </a:p>
          <a:p>
            <a:pPr algn="just"/>
            <a:r>
              <a:rPr lang="en-US" sz="1399" dirty="0">
                <a:solidFill>
                  <a:schemeClr val="accent2">
                    <a:lumMod val="75000"/>
                  </a:schemeClr>
                </a:solidFill>
              </a:rPr>
              <a:t>Please make sure you know in which Care Group you belong. If you are unsure, check below for your zip code information and connect with your Care Group Leader. Please provide your Care Group Leader with your current home and email addresses and phone number so that the Church is able to reach you with any updated church information and keep you informed of current activities.</a:t>
            </a:r>
          </a:p>
          <a:p>
            <a:pPr algn="just"/>
            <a:endParaRPr lang="en-US" sz="1200" dirty="0">
              <a:solidFill>
                <a:schemeClr val="accent2">
                  <a:lumMod val="75000"/>
                </a:schemeClr>
              </a:solidFill>
            </a:endParaRPr>
          </a:p>
          <a:p>
            <a:r>
              <a:rPr lang="en-US" sz="1200" b="1" dirty="0">
                <a:solidFill>
                  <a:schemeClr val="accent2">
                    <a:lumMod val="75000"/>
                  </a:schemeClr>
                </a:solidFill>
              </a:rPr>
              <a:t>	</a:t>
            </a:r>
          </a:p>
          <a:p>
            <a:endParaRPr lang="en-US" sz="1200" b="1" u="sng" dirty="0">
              <a:solidFill>
                <a:schemeClr val="accent2">
                  <a:lumMod val="75000"/>
                </a:schemeClr>
              </a:solidFill>
            </a:endParaRPr>
          </a:p>
          <a:p>
            <a:endParaRPr lang="en-US" sz="1801" dirty="0"/>
          </a:p>
        </p:txBody>
      </p:sp>
      <p:graphicFrame>
        <p:nvGraphicFramePr>
          <p:cNvPr id="7" name="Table 6">
            <a:extLst>
              <a:ext uri="{FF2B5EF4-FFF2-40B4-BE49-F238E27FC236}">
                <a16:creationId xmlns:a16="http://schemas.microsoft.com/office/drawing/2014/main" id="{A9A30385-D1A3-66D5-1ADF-D0F73C1EEB1E}"/>
              </a:ext>
            </a:extLst>
          </p:cNvPr>
          <p:cNvGraphicFramePr>
            <a:graphicFrameLocks noGrp="1"/>
          </p:cNvGraphicFramePr>
          <p:nvPr>
            <p:extLst>
              <p:ext uri="{D42A27DB-BD31-4B8C-83A1-F6EECF244321}">
                <p14:modId xmlns:p14="http://schemas.microsoft.com/office/powerpoint/2010/main" val="850822740"/>
              </p:ext>
            </p:extLst>
          </p:nvPr>
        </p:nvGraphicFramePr>
        <p:xfrm>
          <a:off x="436728" y="3715111"/>
          <a:ext cx="6728349" cy="5750494"/>
        </p:xfrm>
        <a:graphic>
          <a:graphicData uri="http://schemas.openxmlformats.org/drawingml/2006/table">
            <a:tbl>
              <a:tblPr>
                <a:tableStyleId>{5C22544A-7EE6-4342-B048-85BDC9FD1C3A}</a:tableStyleId>
              </a:tblPr>
              <a:tblGrid>
                <a:gridCol w="116777">
                  <a:extLst>
                    <a:ext uri="{9D8B030D-6E8A-4147-A177-3AD203B41FA5}">
                      <a16:colId xmlns:a16="http://schemas.microsoft.com/office/drawing/2014/main" val="1653345227"/>
                    </a:ext>
                  </a:extLst>
                </a:gridCol>
                <a:gridCol w="36407">
                  <a:extLst>
                    <a:ext uri="{9D8B030D-6E8A-4147-A177-3AD203B41FA5}">
                      <a16:colId xmlns:a16="http://schemas.microsoft.com/office/drawing/2014/main" val="1082688516"/>
                    </a:ext>
                  </a:extLst>
                </a:gridCol>
                <a:gridCol w="509005">
                  <a:extLst>
                    <a:ext uri="{9D8B030D-6E8A-4147-A177-3AD203B41FA5}">
                      <a16:colId xmlns:a16="http://schemas.microsoft.com/office/drawing/2014/main" val="371808766"/>
                    </a:ext>
                  </a:extLst>
                </a:gridCol>
                <a:gridCol w="688290">
                  <a:extLst>
                    <a:ext uri="{9D8B030D-6E8A-4147-A177-3AD203B41FA5}">
                      <a16:colId xmlns:a16="http://schemas.microsoft.com/office/drawing/2014/main" val="129639991"/>
                    </a:ext>
                  </a:extLst>
                </a:gridCol>
                <a:gridCol w="688290">
                  <a:extLst>
                    <a:ext uri="{9D8B030D-6E8A-4147-A177-3AD203B41FA5}">
                      <a16:colId xmlns:a16="http://schemas.microsoft.com/office/drawing/2014/main" val="2433037167"/>
                    </a:ext>
                  </a:extLst>
                </a:gridCol>
                <a:gridCol w="316668">
                  <a:extLst>
                    <a:ext uri="{9D8B030D-6E8A-4147-A177-3AD203B41FA5}">
                      <a16:colId xmlns:a16="http://schemas.microsoft.com/office/drawing/2014/main" val="1009980098"/>
                    </a:ext>
                  </a:extLst>
                </a:gridCol>
                <a:gridCol w="674553">
                  <a:extLst>
                    <a:ext uri="{9D8B030D-6E8A-4147-A177-3AD203B41FA5}">
                      <a16:colId xmlns:a16="http://schemas.microsoft.com/office/drawing/2014/main" val="1757081484"/>
                    </a:ext>
                  </a:extLst>
                </a:gridCol>
                <a:gridCol w="447870">
                  <a:extLst>
                    <a:ext uri="{9D8B030D-6E8A-4147-A177-3AD203B41FA5}">
                      <a16:colId xmlns:a16="http://schemas.microsoft.com/office/drawing/2014/main" val="3610666225"/>
                    </a:ext>
                  </a:extLst>
                </a:gridCol>
                <a:gridCol w="928712">
                  <a:extLst>
                    <a:ext uri="{9D8B030D-6E8A-4147-A177-3AD203B41FA5}">
                      <a16:colId xmlns:a16="http://schemas.microsoft.com/office/drawing/2014/main" val="3798983540"/>
                    </a:ext>
                  </a:extLst>
                </a:gridCol>
                <a:gridCol w="688290">
                  <a:extLst>
                    <a:ext uri="{9D8B030D-6E8A-4147-A177-3AD203B41FA5}">
                      <a16:colId xmlns:a16="http://schemas.microsoft.com/office/drawing/2014/main" val="3267189309"/>
                    </a:ext>
                  </a:extLst>
                </a:gridCol>
                <a:gridCol w="688290">
                  <a:extLst>
                    <a:ext uri="{9D8B030D-6E8A-4147-A177-3AD203B41FA5}">
                      <a16:colId xmlns:a16="http://schemas.microsoft.com/office/drawing/2014/main" val="1177204948"/>
                    </a:ext>
                  </a:extLst>
                </a:gridCol>
                <a:gridCol w="36407">
                  <a:extLst>
                    <a:ext uri="{9D8B030D-6E8A-4147-A177-3AD203B41FA5}">
                      <a16:colId xmlns:a16="http://schemas.microsoft.com/office/drawing/2014/main" val="2765779919"/>
                    </a:ext>
                  </a:extLst>
                </a:gridCol>
                <a:gridCol w="220500">
                  <a:extLst>
                    <a:ext uri="{9D8B030D-6E8A-4147-A177-3AD203B41FA5}">
                      <a16:colId xmlns:a16="http://schemas.microsoft.com/office/drawing/2014/main" val="858675048"/>
                    </a:ext>
                  </a:extLst>
                </a:gridCol>
                <a:gridCol w="688290">
                  <a:extLst>
                    <a:ext uri="{9D8B030D-6E8A-4147-A177-3AD203B41FA5}">
                      <a16:colId xmlns:a16="http://schemas.microsoft.com/office/drawing/2014/main" val="849702063"/>
                    </a:ext>
                  </a:extLst>
                </a:gridCol>
              </a:tblGrid>
              <a:tr h="420660">
                <a:tc gridSpan="6">
                  <a:txBody>
                    <a:bodyPr/>
                    <a:lstStyle/>
                    <a:p>
                      <a:pPr marL="0" marR="0" algn="l">
                        <a:lnSpc>
                          <a:spcPct val="107000"/>
                        </a:lnSpc>
                        <a:spcBef>
                          <a:spcPts val="0"/>
                        </a:spcBef>
                        <a:spcAft>
                          <a:spcPts val="800"/>
                        </a:spcAft>
                      </a:pPr>
                      <a:r>
                        <a:rPr lang="en-US" sz="1000" kern="100" dirty="0">
                          <a:effectLst/>
                        </a:rPr>
                        <a:t>        </a:t>
                      </a:r>
                      <a:r>
                        <a:rPr lang="en-US" sz="1000" u="sng" kern="100" dirty="0">
                          <a:effectLst/>
                        </a:rPr>
                        <a:t> </a:t>
                      </a:r>
                      <a:endParaRPr lang="en-US" sz="1000" kern="100" dirty="0">
                        <a:effectLst/>
                      </a:endParaRPr>
                    </a:p>
                    <a:p>
                      <a:pPr marL="0" marR="0" algn="l">
                        <a:lnSpc>
                          <a:spcPct val="107000"/>
                        </a:lnSpc>
                        <a:spcBef>
                          <a:spcPts val="0"/>
                        </a:spcBef>
                        <a:spcAft>
                          <a:spcPts val="800"/>
                        </a:spcAft>
                      </a:pPr>
                      <a:r>
                        <a:rPr lang="en-US" sz="1000" u="sng" kern="100" dirty="0">
                          <a:effectLst/>
                        </a:rPr>
                        <a:t>Bro. Dashiell’s Ephesians-East DC Group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6">
                  <a:txBody>
                    <a:bodyPr/>
                    <a:lstStyle/>
                    <a:p>
                      <a:pPr marL="0" marR="0" algn="l">
                        <a:lnSpc>
                          <a:spcPct val="107000"/>
                        </a:lnSpc>
                        <a:spcBef>
                          <a:spcPts val="0"/>
                        </a:spcBef>
                        <a:spcAft>
                          <a:spcPts val="800"/>
                        </a:spcAft>
                      </a:pPr>
                      <a:r>
                        <a:rPr lang="en-US" sz="1000" u="sng" kern="100">
                          <a:effectLst/>
                        </a:rPr>
                        <a:t>Bro. King’s Servants of Righteousness DC  Group</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5405731"/>
                  </a:ext>
                </a:extLst>
              </a:tr>
              <a:tr h="327888">
                <a:tc gridSpan="5">
                  <a:txBody>
                    <a:bodyPr/>
                    <a:lstStyle/>
                    <a:p>
                      <a:pPr marL="0" marR="0" algn="l">
                        <a:lnSpc>
                          <a:spcPct val="107000"/>
                        </a:lnSpc>
                        <a:spcBef>
                          <a:spcPts val="0"/>
                        </a:spcBef>
                        <a:spcAft>
                          <a:spcPts val="800"/>
                        </a:spcAft>
                      </a:pPr>
                      <a:r>
                        <a:rPr lang="en-US" sz="1000" kern="100" dirty="0">
                          <a:effectLst/>
                        </a:rPr>
                        <a:t>     (Meets 1</a:t>
                      </a:r>
                      <a:r>
                        <a:rPr lang="en-US" sz="1000" kern="100" baseline="30000" dirty="0">
                          <a:effectLst/>
                        </a:rPr>
                        <a:t>st</a:t>
                      </a:r>
                      <a:r>
                        <a:rPr lang="en-US" sz="1000" kern="100" dirty="0">
                          <a:effectLst/>
                        </a:rPr>
                        <a:t>  Sunday of the month)</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5">
                  <a:txBody>
                    <a:bodyPr/>
                    <a:lstStyle/>
                    <a:p>
                      <a:pPr marL="0" marR="0" algn="l">
                        <a:lnSpc>
                          <a:spcPct val="107000"/>
                        </a:lnSpc>
                        <a:spcBef>
                          <a:spcPts val="0"/>
                        </a:spcBef>
                        <a:spcAft>
                          <a:spcPts val="800"/>
                        </a:spcAft>
                      </a:pPr>
                      <a:r>
                        <a:rPr lang="en-US" sz="1000" kern="100">
                          <a:effectLst/>
                        </a:rPr>
                        <a:t>(Meets 2</a:t>
                      </a:r>
                      <a:r>
                        <a:rPr lang="en-US" sz="1000" kern="100" baseline="30000">
                          <a:effectLst/>
                        </a:rPr>
                        <a:t>nd</a:t>
                      </a:r>
                      <a:r>
                        <a:rPr lang="en-US" sz="1000" kern="100">
                          <a:effectLst/>
                        </a:rPr>
                        <a:t>  Sunday of the month)</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483885854"/>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21030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21218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21041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21207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1940456546"/>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21202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21224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21042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21215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009999031"/>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21205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dirty="0">
                          <a:effectLst/>
                        </a:rPr>
                        <a:t>21226</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21044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21228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096363600"/>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21212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21231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21045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21229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850934957"/>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21213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21239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21046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21233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922252667"/>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21214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21286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21117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21244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669912424"/>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21133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21136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032014086"/>
                  </a:ext>
                </a:extLst>
              </a:tr>
              <a:tr h="232508">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37592792"/>
                  </a:ext>
                </a:extLst>
              </a:tr>
              <a:tr h="327888">
                <a:tc gridSpan="6">
                  <a:txBody>
                    <a:bodyPr/>
                    <a:lstStyle/>
                    <a:p>
                      <a:pPr marL="0" marR="0" algn="l">
                        <a:lnSpc>
                          <a:spcPct val="107000"/>
                        </a:lnSpc>
                        <a:spcBef>
                          <a:spcPts val="0"/>
                        </a:spcBef>
                        <a:spcAft>
                          <a:spcPts val="800"/>
                        </a:spcAft>
                      </a:pPr>
                      <a:r>
                        <a:rPr lang="en-US" sz="1000" u="sng" kern="100">
                          <a:effectLst/>
                        </a:rPr>
                        <a:t>Bro. Antwan Washington’s Berean DC Group</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6">
                  <a:txBody>
                    <a:bodyPr/>
                    <a:lstStyle/>
                    <a:p>
                      <a:pPr marL="0" marR="0" algn="l">
                        <a:lnSpc>
                          <a:spcPct val="107000"/>
                        </a:lnSpc>
                        <a:spcBef>
                          <a:spcPts val="0"/>
                        </a:spcBef>
                        <a:spcAft>
                          <a:spcPts val="800"/>
                        </a:spcAft>
                      </a:pPr>
                      <a:r>
                        <a:rPr lang="en-US" sz="1000" u="sng" kern="100">
                          <a:effectLst/>
                        </a:rPr>
                        <a:t>Bro. Geoffrey Veale’s The CREW DC Group</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3971297"/>
                  </a:ext>
                </a:extLst>
              </a:tr>
              <a:tr h="327888">
                <a:tc gridSpan="5">
                  <a:txBody>
                    <a:bodyPr/>
                    <a:lstStyle/>
                    <a:p>
                      <a:pPr marL="0" marR="0" algn="l">
                        <a:lnSpc>
                          <a:spcPct val="107000"/>
                        </a:lnSpc>
                        <a:spcBef>
                          <a:spcPts val="0"/>
                        </a:spcBef>
                        <a:spcAft>
                          <a:spcPts val="800"/>
                        </a:spcAft>
                      </a:pPr>
                      <a:r>
                        <a:rPr lang="en-US" sz="1000" kern="100" dirty="0">
                          <a:effectLst/>
                        </a:rPr>
                        <a:t>   (Meets 3</a:t>
                      </a:r>
                      <a:r>
                        <a:rPr lang="en-US" sz="1000" kern="100" baseline="30000" dirty="0">
                          <a:effectLst/>
                        </a:rPr>
                        <a:t>rd</a:t>
                      </a:r>
                      <a:r>
                        <a:rPr lang="en-US" sz="1000" kern="100" dirty="0">
                          <a:effectLst/>
                        </a:rPr>
                        <a:t>    Sunday of the month)</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dirty="0">
                        <a:effectLst/>
                        <a:latin typeface="Calibri" panose="020F0502020204030204" pitchFamily="34" charset="0"/>
                        <a:cs typeface="Times New Roman" panose="02020603050405020304" pitchFamily="18" charset="0"/>
                      </a:endParaRPr>
                    </a:p>
                  </a:txBody>
                  <a:tcPr marL="7538" marR="7538" marT="7538" marB="0" anchor="b"/>
                </a:tc>
                <a:tc gridSpan="5">
                  <a:txBody>
                    <a:bodyPr/>
                    <a:lstStyle/>
                    <a:p>
                      <a:pPr marL="0" marR="0" algn="l">
                        <a:lnSpc>
                          <a:spcPct val="107000"/>
                        </a:lnSpc>
                        <a:spcBef>
                          <a:spcPts val="0"/>
                        </a:spcBef>
                        <a:spcAft>
                          <a:spcPts val="800"/>
                        </a:spcAft>
                      </a:pPr>
                      <a:r>
                        <a:rPr lang="en-US" sz="1000" kern="100">
                          <a:effectLst/>
                        </a:rPr>
                        <a:t>(Meets 4</a:t>
                      </a:r>
                      <a:r>
                        <a:rPr lang="en-US" sz="1000" kern="100" baseline="30000">
                          <a:effectLst/>
                        </a:rPr>
                        <a:t>th</a:t>
                      </a:r>
                      <a:r>
                        <a:rPr lang="en-US" sz="1000" kern="100">
                          <a:effectLst/>
                        </a:rPr>
                        <a:t>  Sunday of the month)</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765719438"/>
                  </a:ext>
                </a:extLst>
              </a:tr>
              <a:tr h="232508">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21128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21222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21060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21230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546811265"/>
                  </a:ext>
                </a:extLst>
              </a:tr>
              <a:tr h="232508">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21087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21221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21090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21211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375780180"/>
                  </a:ext>
                </a:extLst>
              </a:tr>
              <a:tr h="232508">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21162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21234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dirty="0">
                          <a:effectLst/>
                        </a:rPr>
                        <a:t>21093</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21217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174936797"/>
                  </a:ext>
                </a:extLst>
              </a:tr>
              <a:tr h="194819">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21206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21236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21094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21223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606624560"/>
                  </a:ext>
                </a:extLst>
              </a:tr>
              <a:tr h="328178">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21219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dirty="0">
                          <a:effectLst/>
                        </a:rPr>
                        <a:t>21220</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dirty="0">
                          <a:effectLst/>
                        </a:rPr>
                        <a:t>21205</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21225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986724853"/>
                  </a:ext>
                </a:extLst>
              </a:tr>
              <a:tr h="328178">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21040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21784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21208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21227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1784329400"/>
                  </a:ext>
                </a:extLst>
              </a:tr>
              <a:tr h="232508">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21009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21015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dirty="0">
                          <a:effectLst/>
                        </a:rPr>
                        <a:t>21209</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gridSpan="2">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ctr"/>
                </a:tc>
                <a:tc>
                  <a:txBody>
                    <a:bodyPr/>
                    <a:lstStyle/>
                    <a:p>
                      <a:pPr algn="l">
                        <a:lnSpc>
                          <a:spcPct val="107000"/>
                        </a:lnSpc>
                      </a:pPr>
                      <a:endParaRPr lang="en-US" sz="1000" kern="100">
                        <a:effectLst/>
                        <a:latin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839465134"/>
                  </a:ext>
                </a:extLst>
              </a:tr>
              <a:tr h="232508">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21078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21002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3511391712"/>
                  </a:ext>
                </a:extLst>
              </a:tr>
              <a:tr h="232508">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21005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21901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dirty="0">
                          <a:effectLst/>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7249432"/>
                  </a:ext>
                </a:extLst>
              </a:tr>
              <a:tr h="232508">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gridSpan="2">
                  <a:txBody>
                    <a:bodyPr/>
                    <a:lstStyle/>
                    <a:p>
                      <a:pPr marL="0" marR="0" algn="l">
                        <a:lnSpc>
                          <a:spcPct val="107000"/>
                        </a:lnSpc>
                        <a:spcBef>
                          <a:spcPts val="0"/>
                        </a:spcBef>
                        <a:spcAft>
                          <a:spcPts val="800"/>
                        </a:spcAft>
                      </a:pPr>
                      <a:r>
                        <a:rPr lang="en-US" sz="1000" kern="100">
                          <a:effectLst/>
                        </a:rPr>
                        <a:t>21921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hMerge="1">
                  <a:txBody>
                    <a:bodyPr/>
                    <a:lstStyle/>
                    <a:p>
                      <a:endParaRPr lang="en-US"/>
                    </a:p>
                  </a:txBody>
                  <a:tcPr/>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21001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a:txBody>
                    <a:bodyPr/>
                    <a:lstStyle/>
                    <a:p>
                      <a:pPr marL="0" marR="0" algn="l">
                        <a:lnSpc>
                          <a:spcPct val="107000"/>
                        </a:lnSpc>
                        <a:spcBef>
                          <a:spcPts val="0"/>
                        </a:spcBef>
                        <a:spcAft>
                          <a:spcPts val="80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gridSpan="2">
                  <a:txBody>
                    <a:bodyPr/>
                    <a:lstStyle/>
                    <a:p>
                      <a:pPr marL="0" marR="0" algn="l">
                        <a:lnSpc>
                          <a:spcPct val="107000"/>
                        </a:lnSpc>
                        <a:spcBef>
                          <a:spcPts val="0"/>
                        </a:spcBef>
                        <a:spcAft>
                          <a:spcPts val="800"/>
                        </a:spcAft>
                      </a:pPr>
                      <a:r>
                        <a:rPr lang="en-US" sz="1000" kern="100" dirty="0">
                          <a:effectLst/>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tc hMerge="1">
                  <a:txBody>
                    <a:bodyPr/>
                    <a:lstStyle/>
                    <a:p>
                      <a:endParaRPr lang="en-US"/>
                    </a:p>
                  </a:txBody>
                  <a:tcPr/>
                </a:tc>
                <a:tc>
                  <a:txBody>
                    <a:bodyPr/>
                    <a:lstStyle/>
                    <a:p>
                      <a:pPr marL="0" marR="0" algn="l">
                        <a:lnSpc>
                          <a:spcPct val="107000"/>
                        </a:lnSpc>
                        <a:spcBef>
                          <a:spcPts val="0"/>
                        </a:spcBef>
                        <a:spcAft>
                          <a:spcPts val="800"/>
                        </a:spcAft>
                      </a:pPr>
                      <a:r>
                        <a:rPr lang="en-US" sz="1000" kern="100" dirty="0">
                          <a:effectLst/>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ctr"/>
                </a:tc>
                <a:tc>
                  <a:txBody>
                    <a:bodyPr/>
                    <a:lstStyle/>
                    <a:p>
                      <a:pPr marL="0" marR="0" algn="l">
                        <a:lnSpc>
                          <a:spcPct val="107000"/>
                        </a:lnSpc>
                        <a:spcBef>
                          <a:spcPts val="0"/>
                        </a:spcBef>
                        <a:spcAft>
                          <a:spcPts val="800"/>
                        </a:spcAft>
                      </a:pPr>
                      <a:r>
                        <a:rPr lang="en-US" sz="1000" kern="100" dirty="0">
                          <a:effectLst/>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38" marR="7538" marT="7538" marB="0" anchor="b"/>
                </a:tc>
                <a:extLst>
                  <a:ext uri="{0D108BD9-81ED-4DB2-BD59-A6C34878D82A}">
                    <a16:rowId xmlns:a16="http://schemas.microsoft.com/office/drawing/2014/main" val="2302790949"/>
                  </a:ext>
                </a:extLst>
              </a:tr>
            </a:tbl>
          </a:graphicData>
        </a:graphic>
      </p:graphicFrame>
    </p:spTree>
    <p:extLst>
      <p:ext uri="{BB962C8B-B14F-4D97-AF65-F5344CB8AC3E}">
        <p14:creationId xmlns:p14="http://schemas.microsoft.com/office/powerpoint/2010/main" val="187358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for a cooking class&#10;&#10;Description automatically generated">
            <a:extLst>
              <a:ext uri="{FF2B5EF4-FFF2-40B4-BE49-F238E27FC236}">
                <a16:creationId xmlns:a16="http://schemas.microsoft.com/office/drawing/2014/main" id="{5937D521-5574-EAE5-C922-2DACA84D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43800" cy="9829800"/>
          </a:xfrm>
          <a:prstGeom prst="rect">
            <a:avLst/>
          </a:prstGeom>
        </p:spPr>
      </p:pic>
    </p:spTree>
    <p:extLst>
      <p:ext uri="{BB962C8B-B14F-4D97-AF65-F5344CB8AC3E}">
        <p14:creationId xmlns:p14="http://schemas.microsoft.com/office/powerpoint/2010/main" val="1433832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5245D-A6B3-1C56-98E9-7F89FEF59702}"/>
              </a:ext>
            </a:extLst>
          </p:cNvPr>
          <p:cNvPicPr>
            <a:picLocks noChangeAspect="1"/>
          </p:cNvPicPr>
          <p:nvPr/>
        </p:nvPicPr>
        <p:blipFill>
          <a:blip r:embed="rId2"/>
          <a:stretch>
            <a:fillRect/>
          </a:stretch>
        </p:blipFill>
        <p:spPr>
          <a:xfrm>
            <a:off x="0" y="0"/>
            <a:ext cx="7543799" cy="9829800"/>
          </a:xfrm>
          <a:prstGeom prst="rect">
            <a:avLst/>
          </a:prstGeom>
        </p:spPr>
      </p:pic>
    </p:spTree>
    <p:extLst>
      <p:ext uri="{BB962C8B-B14F-4D97-AF65-F5344CB8AC3E}">
        <p14:creationId xmlns:p14="http://schemas.microsoft.com/office/powerpoint/2010/main" val="84703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rick wall&#10;&#10;Description automatically generated">
            <a:extLst>
              <a:ext uri="{FF2B5EF4-FFF2-40B4-BE49-F238E27FC236}">
                <a16:creationId xmlns:a16="http://schemas.microsoft.com/office/drawing/2014/main" id="{287CA347-3C7E-C817-6334-6D7A2C0E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81"/>
            <a:ext cx="7543800" cy="7397319"/>
          </a:xfrm>
          <a:prstGeom prst="rect">
            <a:avLst/>
          </a:prstGeom>
        </p:spPr>
      </p:pic>
      <p:sp>
        <p:nvSpPr>
          <p:cNvPr id="2" name="TextBox 1">
            <a:extLst>
              <a:ext uri="{FF2B5EF4-FFF2-40B4-BE49-F238E27FC236}">
                <a16:creationId xmlns:a16="http://schemas.microsoft.com/office/drawing/2014/main" id="{121088B1-A5D4-EC22-904F-4D8B4FE269AF}"/>
              </a:ext>
            </a:extLst>
          </p:cNvPr>
          <p:cNvSpPr txBox="1"/>
          <p:nvPr/>
        </p:nvSpPr>
        <p:spPr>
          <a:xfrm>
            <a:off x="228600" y="7429500"/>
            <a:ext cx="7086600" cy="2308324"/>
          </a:xfrm>
          <a:prstGeom prst="rect">
            <a:avLst/>
          </a:prstGeom>
          <a:noFill/>
        </p:spPr>
        <p:txBody>
          <a:bodyPr wrap="square" rtlCol="0">
            <a:spAutoFit/>
          </a:bodyPr>
          <a:lstStyle/>
          <a:p>
            <a:r>
              <a:rPr lang="en-US" b="0" i="0" dirty="0">
                <a:solidFill>
                  <a:srgbClr val="222222"/>
                </a:solidFill>
                <a:effectLst/>
                <a:highlight>
                  <a:srgbClr val="FFFFFF"/>
                </a:highlight>
                <a:latin typeface="Arial" panose="020B0604020202020204" pitchFamily="34" charset="0"/>
              </a:rPr>
              <a:t>Online registration is now open! Take advantage of early bird pricing—just $65 for the first 100 registrants. After that, the price will increase to $75 for the next 100, and then to $90 once those spots are filled. Visit our website for details on banquet tickets, Minister’s and Leadership Appreciation Breakfast, and Ladies program. Special discounted rates are available for youth ages 5-11 and 12-17. Secure your tickets early to enjoy the best savings! Payment </a:t>
            </a:r>
            <a:r>
              <a:rPr lang="en-US" dirty="0">
                <a:solidFill>
                  <a:srgbClr val="222222"/>
                </a:solidFill>
                <a:highlight>
                  <a:srgbClr val="FFFFFF"/>
                </a:highlight>
                <a:latin typeface="Arial" panose="020B0604020202020204" pitchFamily="34" charset="0"/>
              </a:rPr>
              <a:t>plan options are available.</a:t>
            </a:r>
            <a:endParaRPr lang="en-US" dirty="0"/>
          </a:p>
        </p:txBody>
      </p:sp>
    </p:spTree>
    <p:extLst>
      <p:ext uri="{BB962C8B-B14F-4D97-AF65-F5344CB8AC3E}">
        <p14:creationId xmlns:p14="http://schemas.microsoft.com/office/powerpoint/2010/main" val="334239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FC03416-C54C-46CD-B3E5-A3ADCE54BB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6468" y="6929405"/>
            <a:ext cx="1361936" cy="760030"/>
          </a:xfrm>
          <a:prstGeom prst="rect">
            <a:avLst/>
          </a:prstGeom>
          <a:noFill/>
        </p:spPr>
      </p:pic>
      <p:sp>
        <p:nvSpPr>
          <p:cNvPr id="2" name="Text Box 1">
            <a:extLst>
              <a:ext uri="{FF2B5EF4-FFF2-40B4-BE49-F238E27FC236}">
                <a16:creationId xmlns:a16="http://schemas.microsoft.com/office/drawing/2014/main" id="{52DB6E64-96F2-48CC-8EE7-14BD9C1BA77C}"/>
              </a:ext>
            </a:extLst>
          </p:cNvPr>
          <p:cNvSpPr txBox="1"/>
          <p:nvPr/>
        </p:nvSpPr>
        <p:spPr>
          <a:xfrm>
            <a:off x="29892" y="1524420"/>
            <a:ext cx="7485321" cy="354123"/>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ctr" anchorCtr="0" forceAA="0" compatLnSpc="1">
            <a:prstTxWarp prst="textNoShape">
              <a:avLst/>
            </a:prstTxWarp>
            <a:noAutofit/>
          </a:bodyPr>
          <a:lstStyle/>
          <a:p>
            <a:pPr algn="just"/>
            <a:r>
              <a:rPr lang="en-US" sz="1227"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EAST BALTIMORE CHURCH OF CHRIST</a:t>
            </a:r>
            <a:endParaRPr lang="en-US" sz="1227" dirty="0">
              <a:ea typeface="Calibri" panose="020F0502020204030204" pitchFamily="34" charset="0"/>
              <a:cs typeface="Times New Roman" panose="02020603050405020304" pitchFamily="18" charset="0"/>
            </a:endParaRPr>
          </a:p>
        </p:txBody>
      </p:sp>
      <p:sp>
        <p:nvSpPr>
          <p:cNvPr id="3" name="Text Box 2">
            <a:extLst>
              <a:ext uri="{FF2B5EF4-FFF2-40B4-BE49-F238E27FC236}">
                <a16:creationId xmlns:a16="http://schemas.microsoft.com/office/drawing/2014/main" id="{C4DF9B07-5F49-4F6B-A970-167D6DB90610}"/>
              </a:ext>
            </a:extLst>
          </p:cNvPr>
          <p:cNvSpPr txBox="1"/>
          <p:nvPr/>
        </p:nvSpPr>
        <p:spPr>
          <a:xfrm>
            <a:off x="29243" y="2661"/>
            <a:ext cx="7485321" cy="1526953"/>
          </a:xfrm>
          <a:prstGeom prst="rect">
            <a:avLst/>
          </a:prstGeom>
          <a:solidFill>
            <a:srgbClr val="E5F5FF"/>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b" anchorCtr="0" forceAA="0" compatLnSpc="1">
            <a:prstTxWarp prst="textNoShape">
              <a:avLst/>
            </a:prstTxWarp>
            <a:noAutofit/>
            <a:scene3d>
              <a:camera prst="orthographicFront"/>
              <a:lightRig rig="threePt" dir="t"/>
            </a:scene3d>
            <a:sp3d extrusionH="57150">
              <a:bevelT w="38100" h="38100"/>
            </a:sp3d>
          </a:bodyPr>
          <a:lstStyle/>
          <a:p>
            <a:r>
              <a:rPr lang="en-US" sz="4911" b="1" dirty="0">
                <a:ln w="19050">
                  <a:solidFill>
                    <a:schemeClr val="tx1"/>
                  </a:solidFill>
                </a:ln>
                <a:solidFill>
                  <a:srgbClr val="FFFFFF"/>
                </a:solidFill>
                <a:latin typeface="Century Gothic" panose="020B0502020202020204" pitchFamily="34" charset="0"/>
                <a:ea typeface="Calibri" panose="020F0502020204030204" pitchFamily="34" charset="0"/>
                <a:cs typeface="Times New Roman" panose="02020603050405020304" pitchFamily="18" charset="0"/>
              </a:rPr>
              <a:t>WELCOME</a:t>
            </a:r>
            <a:endParaRPr lang="en-US" sz="1227" b="1" dirty="0">
              <a:ln w="19050">
                <a:solidFill>
                  <a:schemeClr val="tx1"/>
                </a:solidFill>
              </a:ln>
              <a:ea typeface="Calibri" panose="020F0502020204030204" pitchFamily="34" charset="0"/>
              <a:cs typeface="Times New Roman" panose="02020603050405020304" pitchFamily="18" charset="0"/>
            </a:endParaRPr>
          </a:p>
        </p:txBody>
      </p:sp>
      <p:sp>
        <p:nvSpPr>
          <p:cNvPr id="4" name="Text Box 8">
            <a:extLst>
              <a:ext uri="{FF2B5EF4-FFF2-40B4-BE49-F238E27FC236}">
                <a16:creationId xmlns:a16="http://schemas.microsoft.com/office/drawing/2014/main" id="{1390B53A-D518-4048-98F4-379DEBC18058}"/>
              </a:ext>
            </a:extLst>
          </p:cNvPr>
          <p:cNvSpPr txBox="1"/>
          <p:nvPr/>
        </p:nvSpPr>
        <p:spPr>
          <a:xfrm>
            <a:off x="5508400" y="1798039"/>
            <a:ext cx="1982489" cy="7397881"/>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defPPr>
              <a:defRPr lang="en-US"/>
            </a:defPPr>
            <a:lvl1pPr marR="0" algn="just">
              <a:spcBef>
                <a:spcPts val="0"/>
              </a:spcBef>
              <a:spcAft>
                <a:spcPts val="0"/>
              </a:spcAft>
              <a:defRPr sz="12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defRPr>
            </a:lvl1pPr>
          </a:lstStyle>
          <a:p>
            <a:pPr algn="r"/>
            <a:endParaRPr lang="en-US" sz="1227" dirty="0"/>
          </a:p>
          <a:p>
            <a:pPr algn="r"/>
            <a:r>
              <a:rPr lang="en-US" sz="1227" dirty="0"/>
              <a:t>Senior Minister</a:t>
            </a:r>
          </a:p>
          <a:p>
            <a:pPr algn="r"/>
            <a:endParaRPr lang="en-US" sz="1126" b="0" dirty="0"/>
          </a:p>
          <a:p>
            <a:pPr algn="r"/>
            <a:r>
              <a:rPr lang="en-US" sz="1126" b="0" dirty="0"/>
              <a:t>Kevin Bethea </a:t>
            </a:r>
          </a:p>
          <a:p>
            <a:pPr algn="r"/>
            <a:r>
              <a:rPr lang="en-US" sz="1126" b="0" dirty="0"/>
              <a:t>410-371-4391</a:t>
            </a:r>
          </a:p>
          <a:p>
            <a:pPr algn="r"/>
            <a:r>
              <a:rPr lang="en-US" dirty="0"/>
              <a:t> </a:t>
            </a:r>
          </a:p>
          <a:p>
            <a:pPr algn="r"/>
            <a:r>
              <a:rPr lang="en-US" sz="1200" dirty="0"/>
              <a:t>Assistant Ministers</a:t>
            </a:r>
          </a:p>
          <a:p>
            <a:pPr algn="r"/>
            <a:endParaRPr lang="en-US" sz="1126" b="0" dirty="0"/>
          </a:p>
          <a:p>
            <a:pPr algn="r"/>
            <a:r>
              <a:rPr lang="en-US" sz="1126" b="0" dirty="0"/>
              <a:t>Geoffrey Veale</a:t>
            </a:r>
          </a:p>
          <a:p>
            <a:pPr algn="r"/>
            <a:r>
              <a:rPr lang="en-US" sz="1126" b="0" dirty="0"/>
              <a:t>410-812-5882 or</a:t>
            </a:r>
          </a:p>
          <a:p>
            <a:pPr algn="r"/>
            <a:r>
              <a:rPr lang="en-US" sz="1126" b="0" dirty="0"/>
              <a:t>443-794-0956</a:t>
            </a:r>
            <a:endParaRPr lang="en-US" sz="921" b="0" dirty="0"/>
          </a:p>
          <a:p>
            <a:pPr algn="r"/>
            <a:r>
              <a:rPr lang="en-US" sz="921" b="0" dirty="0"/>
              <a:t> </a:t>
            </a:r>
          </a:p>
          <a:p>
            <a:pPr algn="r"/>
            <a:r>
              <a:rPr lang="en-US" sz="1126" b="0" dirty="0"/>
              <a:t>Gregory Claiborne </a:t>
            </a:r>
          </a:p>
          <a:p>
            <a:pPr algn="r"/>
            <a:r>
              <a:rPr lang="en-US" sz="1126" b="0" dirty="0"/>
              <a:t>410-340-4994 </a:t>
            </a:r>
          </a:p>
          <a:p>
            <a:pPr algn="r"/>
            <a:r>
              <a:rPr lang="en-US" sz="1126" b="0" dirty="0"/>
              <a:t> </a:t>
            </a:r>
          </a:p>
          <a:p>
            <a:pPr algn="r"/>
            <a:r>
              <a:rPr lang="en-US" sz="1227" dirty="0"/>
              <a:t>Worship Ministry Leader</a:t>
            </a:r>
          </a:p>
          <a:p>
            <a:pPr algn="r"/>
            <a:r>
              <a:rPr lang="en-US" sz="1126" b="0" dirty="0"/>
              <a:t> </a:t>
            </a:r>
          </a:p>
          <a:p>
            <a:pPr algn="r"/>
            <a:r>
              <a:rPr lang="en-US" sz="1126" b="0" dirty="0"/>
              <a:t>Charles Minnis </a:t>
            </a:r>
          </a:p>
          <a:p>
            <a:pPr algn="r"/>
            <a:r>
              <a:rPr lang="en-US" sz="1126" b="0" dirty="0"/>
              <a:t>443-255-5662 </a:t>
            </a:r>
          </a:p>
          <a:p>
            <a:pPr algn="r"/>
            <a:endParaRPr lang="en-US" sz="1126" b="0" dirty="0"/>
          </a:p>
          <a:p>
            <a:pPr algn="r"/>
            <a:r>
              <a:rPr lang="en-US" sz="1126" dirty="0"/>
              <a:t>Finance Minister Leader</a:t>
            </a:r>
          </a:p>
          <a:p>
            <a:pPr algn="r"/>
            <a:endParaRPr lang="en-US" sz="1126" b="0" dirty="0"/>
          </a:p>
          <a:p>
            <a:pPr algn="r"/>
            <a:r>
              <a:rPr lang="en-US" sz="1126" b="0" dirty="0"/>
              <a:t>Leslie Rogers</a:t>
            </a:r>
          </a:p>
          <a:p>
            <a:pPr algn="r"/>
            <a:r>
              <a:rPr lang="en-US" sz="1126" b="0" dirty="0"/>
              <a:t>410-804-9528</a:t>
            </a:r>
          </a:p>
          <a:p>
            <a:pPr algn="r"/>
            <a:endParaRPr lang="en-US" sz="1126" b="0" dirty="0"/>
          </a:p>
          <a:p>
            <a:pPr algn="r"/>
            <a:r>
              <a:rPr lang="en-US" sz="1126" dirty="0"/>
              <a:t>Youth Education Ministry Leader</a:t>
            </a:r>
          </a:p>
          <a:p>
            <a:pPr algn="r"/>
            <a:endParaRPr lang="en-US" sz="1126" b="0" dirty="0"/>
          </a:p>
          <a:p>
            <a:pPr algn="r"/>
            <a:r>
              <a:rPr lang="en-US" sz="1126" b="0" dirty="0"/>
              <a:t>Sterling </a:t>
            </a:r>
            <a:r>
              <a:rPr lang="en-US" sz="1126" b="0" dirty="0" err="1"/>
              <a:t>Harlston</a:t>
            </a:r>
            <a:endParaRPr lang="en-US" sz="1126" b="0" dirty="0"/>
          </a:p>
          <a:p>
            <a:pPr algn="r"/>
            <a:r>
              <a:rPr lang="en-US" sz="1100" b="0" dirty="0"/>
              <a:t>410-356-5382 </a:t>
            </a:r>
            <a:r>
              <a:rPr lang="en-US" sz="1100" dirty="0"/>
              <a:t> </a:t>
            </a:r>
          </a:p>
          <a:p>
            <a:pPr algn="r"/>
            <a:r>
              <a:rPr lang="en-US" sz="1126" b="0" dirty="0"/>
              <a:t> </a:t>
            </a:r>
          </a:p>
          <a:p>
            <a:pPr algn="r"/>
            <a:r>
              <a:rPr lang="en-US" sz="1227" dirty="0"/>
              <a:t>CHURCH SECRETARIES</a:t>
            </a:r>
          </a:p>
          <a:p>
            <a:pPr algn="r"/>
            <a:r>
              <a:rPr lang="en-US" sz="1126" b="0" dirty="0"/>
              <a:t>Ornetta Craig </a:t>
            </a:r>
          </a:p>
          <a:p>
            <a:pPr algn="r"/>
            <a:r>
              <a:rPr lang="en-US" sz="1126" b="0" dirty="0"/>
              <a:t>443-858-2127 </a:t>
            </a:r>
          </a:p>
          <a:p>
            <a:pPr algn="r"/>
            <a:r>
              <a:rPr lang="en-US" sz="1126" b="0" dirty="0"/>
              <a:t> </a:t>
            </a:r>
          </a:p>
          <a:p>
            <a:pPr algn="r"/>
            <a:r>
              <a:rPr lang="en-US" sz="1126" b="0" dirty="0"/>
              <a:t>Minnie Cooper </a:t>
            </a:r>
          </a:p>
          <a:p>
            <a:pPr algn="r"/>
            <a:r>
              <a:rPr lang="en-US" sz="1126" b="0" dirty="0"/>
              <a:t>443-418-8115 </a:t>
            </a:r>
          </a:p>
          <a:p>
            <a:pPr algn="r"/>
            <a:r>
              <a:rPr lang="en-US" sz="1126" b="0" dirty="0"/>
              <a:t> </a:t>
            </a:r>
          </a:p>
          <a:p>
            <a:pPr algn="r"/>
            <a:r>
              <a:rPr lang="en-US" sz="1126" b="0" dirty="0"/>
              <a:t>Kiva Harris </a:t>
            </a:r>
          </a:p>
          <a:p>
            <a:pPr algn="r"/>
            <a:r>
              <a:rPr lang="en-US" sz="1126" b="0" dirty="0"/>
              <a:t>443-604-0598</a:t>
            </a:r>
          </a:p>
          <a:p>
            <a:pPr algn="r"/>
            <a:endParaRPr lang="en-US" sz="1126" b="0" dirty="0"/>
          </a:p>
          <a:p>
            <a:pPr algn="r"/>
            <a:endParaRPr lang="en-US" sz="1126" b="0" dirty="0"/>
          </a:p>
          <a:p>
            <a:pPr algn="r"/>
            <a:endParaRPr lang="en-US" sz="1126" b="0" dirty="0"/>
          </a:p>
        </p:txBody>
      </p:sp>
      <p:sp>
        <p:nvSpPr>
          <p:cNvPr id="5" name="TextBox 4">
            <a:extLst>
              <a:ext uri="{FF2B5EF4-FFF2-40B4-BE49-F238E27FC236}">
                <a16:creationId xmlns:a16="http://schemas.microsoft.com/office/drawing/2014/main" id="{C758E138-7AEF-47B8-A9C8-EDFA8CBDBB04}"/>
              </a:ext>
            </a:extLst>
          </p:cNvPr>
          <p:cNvSpPr txBox="1"/>
          <p:nvPr/>
        </p:nvSpPr>
        <p:spPr>
          <a:xfrm>
            <a:off x="56278" y="1862774"/>
            <a:ext cx="5337124" cy="2887329"/>
          </a:xfrm>
          <a:prstGeom prst="rect">
            <a:avLst/>
          </a:prstGeom>
          <a:noFill/>
        </p:spPr>
        <p:txBody>
          <a:bodyPr wrap="square" rtlCol="0">
            <a:spAutoFit/>
          </a:bodyPr>
          <a:lstStyle/>
          <a:p>
            <a:pPr algn="just"/>
            <a:endParaRPr lang="en-US" sz="1200" dirty="0"/>
          </a:p>
          <a:p>
            <a:pPr algn="just"/>
            <a:r>
              <a:rPr lang="en-US" sz="1200" dirty="0"/>
              <a:t>The Church of Christ in East Baltimore welcomes you. We rejoice in your presence today. We pray that the services rendered will be edifying and profitable to you. It is our pleasure to proclaim the glad tidings of our Lord and Savior, Jesus Christ. We ask that you take the time to complete a visitor’s card, so that we may know who you are and be able to personally greet you following worship service. As a way of recognizing you, we ask that you stop by the Visitors’ Table located in the over-flow area (to the right, adjacent to the blinds) and receive a special gift that has been prepared, especially for you!</a:t>
            </a:r>
          </a:p>
          <a:p>
            <a:pPr algn="just"/>
            <a:r>
              <a:rPr lang="en-US" sz="1227" dirty="0">
                <a:latin typeface="Century Gothic" panose="020B0502020202020204" pitchFamily="34" charset="0"/>
              </a:rPr>
              <a:t> </a:t>
            </a:r>
          </a:p>
          <a:p>
            <a:pPr algn="just"/>
            <a:r>
              <a:rPr lang="en-US" sz="1227" dirty="0">
                <a:latin typeface="Calibri" panose="020F0502020204030204" pitchFamily="34" charset="0"/>
                <a:ea typeface="Calibri" panose="020F0502020204030204" pitchFamily="34" charset="0"/>
                <a:cs typeface="Calibri" panose="020F0502020204030204" pitchFamily="34" charset="0"/>
              </a:rPr>
              <a:t>The Nursery is open. Please note the posted use protocols when utilizing the room. Children (infants – 3 years old) are to be accompanied by an adult. We thank you for visiting and look forward to seeing you again at the Church of Christ in East Baltimore.  Please see Sis . Adrienne Calhoun for more information.</a:t>
            </a:r>
          </a:p>
          <a:p>
            <a:pPr algn="just"/>
            <a:endParaRPr lang="en-US" sz="1227" dirty="0">
              <a:latin typeface="Century Gothic" panose="020B0502020202020204" pitchFamily="34" charset="0"/>
            </a:endParaRPr>
          </a:p>
        </p:txBody>
      </p:sp>
      <p:sp>
        <p:nvSpPr>
          <p:cNvPr id="6" name="Rectangle 5">
            <a:extLst>
              <a:ext uri="{FF2B5EF4-FFF2-40B4-BE49-F238E27FC236}">
                <a16:creationId xmlns:a16="http://schemas.microsoft.com/office/drawing/2014/main" id="{B8D0F6DB-FBD8-4C81-BB88-AC0C7CF7E9BC}"/>
              </a:ext>
            </a:extLst>
          </p:cNvPr>
          <p:cNvSpPr/>
          <p:nvPr/>
        </p:nvSpPr>
        <p:spPr>
          <a:xfrm>
            <a:off x="102816" y="8061264"/>
            <a:ext cx="5392420" cy="608115"/>
          </a:xfrm>
          <a:prstGeom prst="rect">
            <a:avLst/>
          </a:prstGeom>
        </p:spPr>
        <p:txBody>
          <a:bodyPr wrap="square">
            <a:spAutoFit/>
          </a:bodyPr>
          <a:lstStyle/>
          <a:p>
            <a:pPr marL="1809546" algn="ctr"/>
            <a:r>
              <a:rPr lang="en-US" sz="1100" b="1" dirty="0">
                <a:solidFill>
                  <a:srgbClr val="C00000"/>
                </a:solidFill>
                <a:highlight>
                  <a:srgbClr val="FFFF00"/>
                </a:highlight>
                <a:latin typeface="Century Gothic" panose="020B0502020202020204" pitchFamily="34" charset="0"/>
              </a:rPr>
              <a:t>VAN SERVICE IS SUSPENDED UNTIL FURTHER NOTICE</a:t>
            </a:r>
          </a:p>
          <a:p>
            <a:pPr marL="1809546" algn="ctr"/>
            <a:r>
              <a:rPr lang="en-US" sz="1126" dirty="0">
                <a:latin typeface="Century Gothic" panose="020B0502020202020204" pitchFamily="34" charset="0"/>
              </a:rPr>
              <a:t>				</a:t>
            </a:r>
            <a:endParaRPr lang="en-US" sz="1126" b="1" dirty="0">
              <a:solidFill>
                <a:srgbClr val="C00000"/>
              </a:solidFill>
              <a:latin typeface="Century Gothic" panose="020B0502020202020204" pitchFamily="34" charset="0"/>
            </a:endParaRPr>
          </a:p>
          <a:p>
            <a:pPr algn="ctr"/>
            <a:endParaRPr lang="en-US" sz="1126" dirty="0">
              <a:latin typeface="Century Gothic" panose="020B0502020202020204" pitchFamily="34" charset="0"/>
            </a:endParaRPr>
          </a:p>
        </p:txBody>
      </p:sp>
      <p:pic>
        <p:nvPicPr>
          <p:cNvPr id="7" name="Picture 6">
            <a:extLst>
              <a:ext uri="{FF2B5EF4-FFF2-40B4-BE49-F238E27FC236}">
                <a16:creationId xmlns:a16="http://schemas.microsoft.com/office/drawing/2014/main" id="{FBC470E4-A731-4A6F-95E4-92975CDF19A8}"/>
              </a:ext>
            </a:extLst>
          </p:cNvPr>
          <p:cNvPicPr>
            <a:picLocks noChangeAspect="1"/>
          </p:cNvPicPr>
          <p:nvPr/>
        </p:nvPicPr>
        <p:blipFill>
          <a:blip r:embed="rId3"/>
          <a:stretch>
            <a:fillRect/>
          </a:stretch>
        </p:blipFill>
        <p:spPr>
          <a:xfrm>
            <a:off x="309870" y="7864639"/>
            <a:ext cx="1638080" cy="698690"/>
          </a:xfrm>
          <a:prstGeom prst="rect">
            <a:avLst/>
          </a:prstGeom>
        </p:spPr>
      </p:pic>
      <p:sp>
        <p:nvSpPr>
          <p:cNvPr id="8" name="Rectangle 7">
            <a:extLst>
              <a:ext uri="{FF2B5EF4-FFF2-40B4-BE49-F238E27FC236}">
                <a16:creationId xmlns:a16="http://schemas.microsoft.com/office/drawing/2014/main" id="{9D8AEE2B-1E4A-490D-87AA-D545BA63AFF4}"/>
              </a:ext>
            </a:extLst>
          </p:cNvPr>
          <p:cNvSpPr/>
          <p:nvPr/>
        </p:nvSpPr>
        <p:spPr>
          <a:xfrm>
            <a:off x="2406" y="7654434"/>
            <a:ext cx="5392420"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9" name="Rectangle 1">
            <a:extLst>
              <a:ext uri="{FF2B5EF4-FFF2-40B4-BE49-F238E27FC236}">
                <a16:creationId xmlns:a16="http://schemas.microsoft.com/office/drawing/2014/main" id="{6CA86D4B-EDF0-45F6-B244-7AFA1DBB92A0}"/>
              </a:ext>
            </a:extLst>
          </p:cNvPr>
          <p:cNvSpPr>
            <a:spLocks noChangeArrowheads="1"/>
          </p:cNvSpPr>
          <p:nvPr/>
        </p:nvSpPr>
        <p:spPr bwMode="auto">
          <a:xfrm>
            <a:off x="29240" y="9567877"/>
            <a:ext cx="7485318" cy="25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7" tIns="46783" rIns="93567" bIns="46783"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algn="r" defTabSz="935637"/>
            <a:r>
              <a:rPr lang="en-US" altLang="en-US" sz="820" b="1" dirty="0">
                <a:latin typeface="Century Gothic" panose="020B0502020202020204" pitchFamily="34" charset="0"/>
                <a:ea typeface="Times New Roman" panose="02020603050405020304" pitchFamily="18" charset="0"/>
                <a:cs typeface="Times New Roman" panose="02020603050405020304" pitchFamily="18" charset="0"/>
              </a:rPr>
              <a:t>Page | 2</a:t>
            </a:r>
          </a:p>
          <a:p>
            <a:pPr defTabSz="935637"/>
            <a:endParaRPr lang="en-US" altLang="en-US" sz="205" b="1" dirty="0"/>
          </a:p>
        </p:txBody>
      </p:sp>
      <p:sp>
        <p:nvSpPr>
          <p:cNvPr id="12" name="Rectangle 11">
            <a:extLst>
              <a:ext uri="{FF2B5EF4-FFF2-40B4-BE49-F238E27FC236}">
                <a16:creationId xmlns:a16="http://schemas.microsoft.com/office/drawing/2014/main" id="{A80D400D-BFD2-4BDB-9298-2727E1BFC535}"/>
              </a:ext>
            </a:extLst>
          </p:cNvPr>
          <p:cNvSpPr/>
          <p:nvPr/>
        </p:nvSpPr>
        <p:spPr>
          <a:xfrm>
            <a:off x="29240" y="4873070"/>
            <a:ext cx="4109180" cy="941668"/>
          </a:xfrm>
          <a:prstGeom prst="rect">
            <a:avLst/>
          </a:prstGeom>
        </p:spPr>
        <p:txBody>
          <a:bodyPr wrap="square">
            <a:spAutoFit/>
          </a:bodyPr>
          <a:lstStyle/>
          <a:p>
            <a:pPr marL="49380" marR="101360">
              <a:lnSpc>
                <a:spcPct val="115000"/>
              </a:lnSpc>
              <a:spcAft>
                <a:spcPts val="1023"/>
              </a:spcAft>
            </a:pPr>
            <a:r>
              <a:rPr lang="en-US" sz="1227" dirty="0">
                <a:latin typeface="Century Gothic" panose="020B0502020202020204" pitchFamily="34" charset="0"/>
              </a:rPr>
              <a:t>Enroll in our free, 8-week Bible Correspondence Course consisting of a series of lessons based on a certain theme, or for a specific purpose. Please see Bro. or Sis. Cooper for more information.</a:t>
            </a:r>
          </a:p>
        </p:txBody>
      </p:sp>
      <p:sp>
        <p:nvSpPr>
          <p:cNvPr id="13" name="Rectangle 12">
            <a:extLst>
              <a:ext uri="{FF2B5EF4-FFF2-40B4-BE49-F238E27FC236}">
                <a16:creationId xmlns:a16="http://schemas.microsoft.com/office/drawing/2014/main" id="{95FCB9E9-30BD-4B6C-A65C-DE2F23FC90CF}"/>
              </a:ext>
            </a:extLst>
          </p:cNvPr>
          <p:cNvSpPr/>
          <p:nvPr/>
        </p:nvSpPr>
        <p:spPr>
          <a:xfrm>
            <a:off x="20309" y="4643561"/>
            <a:ext cx="5392420"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40F53E8-8266-4218-BC90-6D334748917A}"/>
              </a:ext>
            </a:extLst>
          </p:cNvPr>
          <p:cNvSpPr/>
          <p:nvPr/>
        </p:nvSpPr>
        <p:spPr>
          <a:xfrm>
            <a:off x="29240" y="6006132"/>
            <a:ext cx="5392420"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52BA89A-1772-4EF1-881E-A2912E11133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51762" y="4873071"/>
            <a:ext cx="1226643" cy="1036041"/>
          </a:xfrm>
          <a:prstGeom prst="rect">
            <a:avLst/>
          </a:prstGeom>
          <a:noFill/>
          <a:ln>
            <a:noFill/>
          </a:ln>
          <a:effectLst/>
        </p:spPr>
      </p:pic>
      <p:sp>
        <p:nvSpPr>
          <p:cNvPr id="19" name="Rectangle 18">
            <a:extLst>
              <a:ext uri="{FF2B5EF4-FFF2-40B4-BE49-F238E27FC236}">
                <a16:creationId xmlns:a16="http://schemas.microsoft.com/office/drawing/2014/main" id="{DE9523DD-5E20-4599-A414-CA4D224E41BC}"/>
              </a:ext>
            </a:extLst>
          </p:cNvPr>
          <p:cNvSpPr/>
          <p:nvPr/>
        </p:nvSpPr>
        <p:spPr>
          <a:xfrm>
            <a:off x="0" y="6920606"/>
            <a:ext cx="5392420"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4F05E877-8EFF-4066-96F2-FF3728AC9B7D}"/>
              </a:ext>
            </a:extLst>
          </p:cNvPr>
          <p:cNvSpPr/>
          <p:nvPr/>
        </p:nvSpPr>
        <p:spPr>
          <a:xfrm>
            <a:off x="29243" y="6792324"/>
            <a:ext cx="3965920" cy="691471"/>
          </a:xfrm>
          <a:prstGeom prst="rect">
            <a:avLst/>
          </a:prstGeom>
        </p:spPr>
        <p:txBody>
          <a:bodyPr wrap="square">
            <a:spAutoFit/>
          </a:bodyPr>
          <a:lstStyle/>
          <a:p>
            <a:pPr marL="49380" marR="101360">
              <a:lnSpc>
                <a:spcPts val="1586"/>
              </a:lnSpc>
            </a:pPr>
            <a:r>
              <a:rPr lang="en-US" sz="614" b="1" i="1" kern="500" dirty="0">
                <a:solidFill>
                  <a:srgbClr val="000000"/>
                </a:solidFill>
                <a:latin typeface="Overlock"/>
                <a:ea typeface="Times New Roman" panose="02020603050405020304" pitchFamily="18" charset="0"/>
                <a:cs typeface="Nirmala UI" panose="020B0502040204020203" pitchFamily="34" charset="0"/>
              </a:rPr>
              <a:t> </a:t>
            </a:r>
            <a:endParaRPr lang="en-US" sz="1227" kern="500" dirty="0">
              <a:solidFill>
                <a:srgbClr val="000000"/>
              </a:solidFill>
              <a:latin typeface="Arial" panose="020B0604020202020204" pitchFamily="34" charset="0"/>
              <a:ea typeface="Times New Roman" panose="02020603050405020304" pitchFamily="18" charset="0"/>
            </a:endParaRPr>
          </a:p>
          <a:p>
            <a:pPr marL="49380" marR="101360">
              <a:lnSpc>
                <a:spcPts val="1586"/>
              </a:lnSpc>
            </a:pPr>
            <a:r>
              <a:rPr lang="en-US" sz="1227" dirty="0">
                <a:latin typeface="Century Gothic" panose="020B0502020202020204" pitchFamily="34" charset="0"/>
              </a:rPr>
              <a:t>Please remember to turn off all cell phones during Worship Service and Bible Study Classes.</a:t>
            </a:r>
          </a:p>
        </p:txBody>
      </p:sp>
      <p:sp>
        <p:nvSpPr>
          <p:cNvPr id="10" name="TextBox 9">
            <a:extLst>
              <a:ext uri="{FF2B5EF4-FFF2-40B4-BE49-F238E27FC236}">
                <a16:creationId xmlns:a16="http://schemas.microsoft.com/office/drawing/2014/main" id="{3BAC16B6-F757-45F1-E4E6-1B74B54A099B}"/>
              </a:ext>
            </a:extLst>
          </p:cNvPr>
          <p:cNvSpPr txBox="1"/>
          <p:nvPr/>
        </p:nvSpPr>
        <p:spPr>
          <a:xfrm>
            <a:off x="8091" y="6146487"/>
            <a:ext cx="5547658" cy="738664"/>
          </a:xfrm>
          <a:prstGeom prst="rect">
            <a:avLst/>
          </a:prstGeom>
          <a:noFill/>
        </p:spPr>
        <p:txBody>
          <a:bodyPr wrap="square" rtlCol="0">
            <a:spAutoFit/>
          </a:bodyPr>
          <a:lstStyle/>
          <a:p>
            <a:pPr algn="just"/>
            <a:r>
              <a:rPr lang="en-US" sz="1050" b="1" dirty="0">
                <a:latin typeface="Century Gothic" panose="020B0502020202020204" pitchFamily="34" charset="0"/>
              </a:rPr>
              <a:t>Communion supplies </a:t>
            </a:r>
            <a:r>
              <a:rPr lang="en-US" sz="1050" dirty="0">
                <a:latin typeface="Century Gothic" panose="020B0502020202020204" pitchFamily="34" charset="0"/>
              </a:rPr>
              <a:t>will only be available for pick up at the building on the third Saturday of the month, from 10 am  to 12 pm. Your offering may also be dropped off  at any time; there is a new drop box that can be accessed from outside the doorway of the administrative offices.  </a:t>
            </a:r>
            <a:endParaRPr lang="en-US" dirty="0"/>
          </a:p>
        </p:txBody>
      </p:sp>
    </p:spTree>
    <p:extLst>
      <p:ext uri="{BB962C8B-B14F-4D97-AF65-F5344CB8AC3E}">
        <p14:creationId xmlns:p14="http://schemas.microsoft.com/office/powerpoint/2010/main" val="405626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83A72ACD-F45A-42C6-B867-217519AE8186}"/>
              </a:ext>
            </a:extLst>
          </p:cNvPr>
          <p:cNvSpPr txBox="1"/>
          <p:nvPr/>
        </p:nvSpPr>
        <p:spPr>
          <a:xfrm>
            <a:off x="29244" y="2662"/>
            <a:ext cx="2579762" cy="482953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r>
              <a:rPr lang="en-US" sz="1637" dirty="0">
                <a:ln w="12700">
                  <a:solidFill>
                    <a:schemeClr val="bg1"/>
                  </a:solidFill>
                </a:ln>
                <a:solidFill>
                  <a:schemeClr val="bg1"/>
                </a:solidFill>
                <a:latin typeface="Century Gothic" panose="020B0502020202020204" pitchFamily="34" charset="0"/>
                <a:cs typeface="Times New Roman" panose="02020603050405020304" pitchFamily="18" charset="0"/>
              </a:rPr>
              <a:t>WEEKLY EVENTS</a:t>
            </a:r>
          </a:p>
          <a:p>
            <a:endParaRPr lang="en-US" sz="1000" dirty="0">
              <a:ln w="12700">
                <a:solidFill>
                  <a:schemeClr val="bg1"/>
                </a:solidFill>
              </a:ln>
              <a:solidFill>
                <a:schemeClr val="bg1"/>
              </a:solidFill>
              <a:latin typeface="Century Gothic" panose="020B0502020202020204" pitchFamily="34" charset="0"/>
              <a:cs typeface="Times New Roman" panose="02020603050405020304" pitchFamily="18" charset="0"/>
            </a:endParaRPr>
          </a:p>
          <a:p>
            <a:r>
              <a:rPr lang="en-US" sz="1200" b="1" dirty="0">
                <a:solidFill>
                  <a:srgbClr val="FFFFFF"/>
                </a:solidFill>
                <a:latin typeface="Century Gothic" panose="020B0502020202020204" pitchFamily="34" charset="0"/>
                <a:cs typeface="Times New Roman" panose="02020603050405020304" pitchFamily="18" charset="0"/>
              </a:rPr>
              <a:t>SUNDAY </a:t>
            </a:r>
          </a:p>
          <a:p>
            <a:r>
              <a:rPr lang="en-US" sz="105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Morning Worship, 8AM &amp; 11AM</a:t>
            </a:r>
          </a:p>
          <a:p>
            <a:r>
              <a:rPr lang="en-US" sz="1023"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Bible School   (for all ages) 9:45AM</a:t>
            </a:r>
          </a:p>
          <a:p>
            <a:r>
              <a:rPr lang="en-US" sz="1023"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(In Person and Remotely) </a:t>
            </a:r>
          </a:p>
          <a:p>
            <a:r>
              <a:rPr lang="en-US" sz="1023"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Last Sunday of the month Combined Worship Service</a:t>
            </a:r>
          </a:p>
          <a:p>
            <a:r>
              <a:rPr lang="en-US" sz="1023"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Morning Worship, 11AM only.</a:t>
            </a:r>
          </a:p>
          <a:p>
            <a:r>
              <a:rPr lang="en-US" sz="1023"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Faith Builders (ages 4 -11) 11:30 AM</a:t>
            </a:r>
          </a:p>
          <a:p>
            <a:endParaRPr lang="en-US" sz="1023"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endParaRPr>
          </a:p>
          <a:p>
            <a:r>
              <a:rPr lang="en-US" sz="1400" dirty="0">
                <a:ln w="12700">
                  <a:solidFill>
                    <a:schemeClr val="bg1"/>
                  </a:solidFill>
                </a:ln>
                <a:solidFill>
                  <a:schemeClr val="bg1"/>
                </a:solidFill>
                <a:latin typeface="Century Gothic" panose="020B0502020202020204" pitchFamily="34" charset="0"/>
                <a:cs typeface="Times New Roman" panose="02020603050405020304" pitchFamily="18" charset="0"/>
              </a:rPr>
              <a:t>WEEKLY CLASSES</a:t>
            </a:r>
          </a:p>
          <a:p>
            <a:r>
              <a:rPr lang="en-US" sz="1200" b="1" dirty="0">
                <a:solidFill>
                  <a:srgbClr val="FFFFFF"/>
                </a:solidFill>
                <a:latin typeface="Century Gothic" panose="020B0502020202020204" pitchFamily="34" charset="0"/>
                <a:cs typeface="Times New Roman" panose="02020603050405020304" pitchFamily="18" charset="0"/>
              </a:rPr>
              <a:t>TUESDAY</a:t>
            </a:r>
          </a:p>
          <a:p>
            <a:r>
              <a:rPr lang="en-US" sz="921" dirty="0">
                <a:solidFill>
                  <a:srgbClr val="FFFFFF"/>
                </a:solidFill>
                <a:latin typeface="Century Gothic" panose="020B0502020202020204" pitchFamily="34" charset="0"/>
                <a:cs typeface="Times New Roman" panose="02020603050405020304" pitchFamily="18" charset="0"/>
              </a:rPr>
              <a:t>Men’s &amp; Ladies Class, 7:30PM (Zoom Meeting &amp; conference call))</a:t>
            </a:r>
          </a:p>
          <a:p>
            <a:r>
              <a:rPr lang="en-US" sz="921" dirty="0">
                <a:solidFill>
                  <a:srgbClr val="FFFFFF"/>
                </a:solidFill>
                <a:latin typeface="Century Gothic" panose="020B0502020202020204" pitchFamily="34" charset="0"/>
                <a:cs typeface="Times New Roman" panose="02020603050405020304" pitchFamily="18" charset="0"/>
              </a:rPr>
              <a:t> </a:t>
            </a:r>
          </a:p>
          <a:p>
            <a:r>
              <a:rPr lang="en-US" sz="1100" b="1" dirty="0">
                <a:solidFill>
                  <a:srgbClr val="FFFFFF"/>
                </a:solidFill>
                <a:latin typeface="Century Gothic" panose="020B0502020202020204" pitchFamily="34" charset="0"/>
                <a:cs typeface="Times New Roman" panose="02020603050405020304" pitchFamily="18" charset="0"/>
              </a:rPr>
              <a:t>WEDNESDAY</a:t>
            </a:r>
          </a:p>
          <a:p>
            <a:r>
              <a:rPr lang="en-US" sz="1023" dirty="0">
                <a:solidFill>
                  <a:srgbClr val="FFFFFF"/>
                </a:solidFill>
                <a:latin typeface="Century Gothic" panose="020B0502020202020204" pitchFamily="34" charset="0"/>
                <a:cs typeface="Times New Roman" panose="02020603050405020304" pitchFamily="18" charset="0"/>
              </a:rPr>
              <a:t>Bible Study  7:30PM [Facebook, YouTube, Twitter]</a:t>
            </a:r>
          </a:p>
          <a:p>
            <a:r>
              <a:rPr lang="en-US" sz="1023" dirty="0">
                <a:solidFill>
                  <a:srgbClr val="FFFFFF"/>
                </a:solidFill>
                <a:latin typeface="Century Gothic" panose="020B0502020202020204" pitchFamily="34" charset="0"/>
                <a:cs typeface="Times New Roman" panose="02020603050405020304" pitchFamily="18" charset="0"/>
              </a:rPr>
              <a:t>Foundations of Faith 7:30PM [Google Meets] Must sign up </a:t>
            </a:r>
          </a:p>
          <a:p>
            <a:r>
              <a:rPr lang="en-US" sz="1023" dirty="0">
                <a:solidFill>
                  <a:srgbClr val="FFFFFF"/>
                </a:solidFill>
                <a:latin typeface="Century Gothic" panose="020B0502020202020204" pitchFamily="34" charset="0"/>
                <a:cs typeface="Times New Roman" panose="02020603050405020304" pitchFamily="18" charset="0"/>
              </a:rPr>
              <a:t> </a:t>
            </a:r>
          </a:p>
          <a:p>
            <a:r>
              <a:rPr lang="en-US" sz="1100" b="1" dirty="0">
                <a:solidFill>
                  <a:srgbClr val="FFFFFF"/>
                </a:solidFill>
                <a:latin typeface="Century Gothic" panose="020B0502020202020204" pitchFamily="34" charset="0"/>
                <a:cs typeface="Times New Roman" panose="02020603050405020304" pitchFamily="18" charset="0"/>
              </a:rPr>
              <a:t>THURSDAY</a:t>
            </a:r>
          </a:p>
          <a:p>
            <a:r>
              <a:rPr lang="en-US" sz="1023" dirty="0">
                <a:solidFill>
                  <a:srgbClr val="FFFFFF"/>
                </a:solidFill>
                <a:latin typeface="Century Gothic" panose="020B0502020202020204" pitchFamily="34" charset="0"/>
                <a:cs typeface="Times New Roman" panose="02020603050405020304" pitchFamily="18" charset="0"/>
              </a:rPr>
              <a:t>Morning Study, 11:45AM </a:t>
            </a:r>
          </a:p>
          <a:p>
            <a:r>
              <a:rPr lang="en-US" sz="1023" dirty="0">
                <a:solidFill>
                  <a:srgbClr val="FFFFFF"/>
                </a:solidFill>
                <a:latin typeface="Century Gothic" panose="020B0502020202020204" pitchFamily="34" charset="0"/>
                <a:cs typeface="Times New Roman" panose="02020603050405020304" pitchFamily="18" charset="0"/>
              </a:rPr>
              <a:t>[Conference Call]</a:t>
            </a:r>
          </a:p>
          <a:p>
            <a:r>
              <a:rPr lang="en-US" sz="1023" dirty="0">
                <a:solidFill>
                  <a:srgbClr val="FFFFFF"/>
                </a:solidFill>
                <a:latin typeface="Century Gothic" panose="020B0502020202020204" pitchFamily="34" charset="0"/>
                <a:cs typeface="Times New Roman" panose="02020603050405020304" pitchFamily="18" charset="0"/>
              </a:rPr>
              <a:t>Bible Table Talk 7:00 PM [Facebook, YouTube]</a:t>
            </a:r>
          </a:p>
          <a:p>
            <a:endParaRPr lang="en-US" sz="1023" dirty="0">
              <a:solidFill>
                <a:srgbClr val="FFFFFF"/>
              </a:solidFill>
              <a:latin typeface="Century Gothic" panose="020B0502020202020204" pitchFamily="34" charset="0"/>
              <a:cs typeface="Times New Roman" panose="02020603050405020304" pitchFamily="18" charset="0"/>
            </a:endParaRPr>
          </a:p>
          <a:p>
            <a:pPr>
              <a:spcBef>
                <a:spcPts val="614"/>
              </a:spcBef>
            </a:pPr>
            <a:r>
              <a:rPr lang="en-US" sz="1023"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p>
          <a:p>
            <a:pPr>
              <a:spcBef>
                <a:spcPts val="614"/>
              </a:spcBef>
            </a:pPr>
            <a:r>
              <a:rPr lang="en-US" sz="1023"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p>
          <a:p>
            <a:pPr>
              <a:spcBef>
                <a:spcPts val="614"/>
              </a:spcBef>
            </a:pPr>
            <a:r>
              <a:rPr lang="en-US" sz="1023"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p>
          <a:p>
            <a:endParaRPr lang="en-US" sz="1227" dirty="0">
              <a:ea typeface="Calibri" panose="020F0502020204030204" pitchFamily="34" charset="0"/>
              <a:cs typeface="Times New Roman" panose="02020603050405020304" pitchFamily="18" charset="0"/>
            </a:endParaRPr>
          </a:p>
        </p:txBody>
      </p:sp>
      <p:sp>
        <p:nvSpPr>
          <p:cNvPr id="3" name="Text Box 8">
            <a:extLst>
              <a:ext uri="{FF2B5EF4-FFF2-40B4-BE49-F238E27FC236}">
                <a16:creationId xmlns:a16="http://schemas.microsoft.com/office/drawing/2014/main" id="{220E4D9F-7D0C-4734-8920-E3A763BE78DE}"/>
              </a:ext>
            </a:extLst>
          </p:cNvPr>
          <p:cNvSpPr txBox="1"/>
          <p:nvPr/>
        </p:nvSpPr>
        <p:spPr>
          <a:xfrm>
            <a:off x="2609004" y="111565"/>
            <a:ext cx="2428083" cy="4639617"/>
          </a:xfrm>
          <a:prstGeom prst="rect">
            <a:avLst/>
          </a:prstGeom>
          <a:solidFill>
            <a:srgbClr val="E5F5FF"/>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endParaRPr lang="en-US" sz="1433"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spcBef>
                <a:spcPts val="300"/>
              </a:spcBef>
            </a:pPr>
            <a:endParaRPr lang="en-US" sz="1126"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endPar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r>
              <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Ministry Leaders Meeting </a:t>
            </a:r>
          </a:p>
          <a:p>
            <a:r>
              <a:rPr lang="en-US" sz="1100" dirty="0">
                <a:solidFill>
                  <a:schemeClr val="tx1"/>
                </a:solidFill>
                <a:latin typeface="Century Gothic" panose="020B0502020202020204" pitchFamily="34" charset="0"/>
                <a:cs typeface="Times New Roman" panose="02020603050405020304" pitchFamily="18" charset="0"/>
              </a:rPr>
              <a:t>1</a:t>
            </a:r>
            <a:r>
              <a:rPr lang="en-US" sz="1100" baseline="30000" dirty="0">
                <a:solidFill>
                  <a:schemeClr val="tx1"/>
                </a:solidFill>
                <a:latin typeface="Century Gothic" panose="020B0502020202020204" pitchFamily="34" charset="0"/>
                <a:cs typeface="Times New Roman" panose="02020603050405020304" pitchFamily="18" charset="0"/>
              </a:rPr>
              <a:t>st</a:t>
            </a:r>
            <a:r>
              <a:rPr lang="en-US" sz="1100" dirty="0">
                <a:solidFill>
                  <a:schemeClr val="tx1"/>
                </a:solidFill>
                <a:latin typeface="Century Gothic" panose="020B0502020202020204" pitchFamily="34" charset="0"/>
                <a:cs typeface="Times New Roman" panose="02020603050405020304" pitchFamily="18" charset="0"/>
              </a:rPr>
              <a:t> Monday of every quarter.</a:t>
            </a:r>
          </a:p>
          <a:p>
            <a:endPar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r>
              <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Senior’s Ministry</a:t>
            </a:r>
          </a:p>
          <a:p>
            <a:r>
              <a:rPr lang="en-US" sz="1100" b="1" dirty="0">
                <a:solidFill>
                  <a:srgbClr val="000000"/>
                </a:solidFill>
                <a:latin typeface="Basic"/>
                <a:ea typeface="Basic"/>
                <a:cs typeface="Basic"/>
                <a:sym typeface="Basic"/>
              </a:rPr>
              <a:t>Bi-Weekly Conference Call</a:t>
            </a:r>
          </a:p>
          <a:p>
            <a:r>
              <a:rPr lang="en-US" sz="1100" dirty="0">
                <a:solidFill>
                  <a:srgbClr val="000000"/>
                </a:solidFill>
                <a:latin typeface="Basic"/>
                <a:ea typeface="Basic"/>
                <a:cs typeface="Basic"/>
                <a:sym typeface="Basic"/>
              </a:rPr>
              <a:t>Every 2</a:t>
            </a:r>
            <a:r>
              <a:rPr lang="en-US" sz="1100" baseline="30000" dirty="0">
                <a:solidFill>
                  <a:srgbClr val="000000"/>
                </a:solidFill>
                <a:latin typeface="Basic"/>
                <a:ea typeface="Basic"/>
                <a:cs typeface="Basic"/>
                <a:sym typeface="Basic"/>
              </a:rPr>
              <a:t>nd</a:t>
            </a:r>
            <a:r>
              <a:rPr lang="en-US" sz="1100" dirty="0">
                <a:solidFill>
                  <a:srgbClr val="000000"/>
                </a:solidFill>
                <a:latin typeface="Basic"/>
                <a:ea typeface="Basic"/>
                <a:cs typeface="Basic"/>
                <a:sym typeface="Basic"/>
              </a:rPr>
              <a:t> &amp; 4</a:t>
            </a:r>
            <a:r>
              <a:rPr lang="en-US" sz="1100" baseline="30000" dirty="0">
                <a:solidFill>
                  <a:srgbClr val="000000"/>
                </a:solidFill>
                <a:latin typeface="Basic"/>
                <a:ea typeface="Basic"/>
                <a:cs typeface="Basic"/>
                <a:sym typeface="Basic"/>
              </a:rPr>
              <a:t>th</a:t>
            </a:r>
            <a:r>
              <a:rPr lang="en-US" sz="1100" dirty="0">
                <a:solidFill>
                  <a:srgbClr val="000000"/>
                </a:solidFill>
                <a:latin typeface="Basic"/>
                <a:ea typeface="Basic"/>
                <a:cs typeface="Basic"/>
                <a:sym typeface="Basic"/>
              </a:rPr>
              <a:t> Friday at 7:00pm</a:t>
            </a:r>
          </a:p>
          <a:p>
            <a:r>
              <a:rPr lang="en-US" sz="1100" dirty="0">
                <a:solidFill>
                  <a:srgbClr val="090CCA"/>
                </a:solidFill>
                <a:latin typeface="Basic"/>
                <a:ea typeface="Basic"/>
                <a:cs typeface="Basic"/>
                <a:sym typeface="Basic"/>
              </a:rPr>
              <a:t>Please dial: 605-313-4836; access code 780919# -- </a:t>
            </a:r>
            <a:r>
              <a:rPr lang="en-US" sz="1100" dirty="0">
                <a:solidFill>
                  <a:srgbClr val="008000"/>
                </a:solidFill>
                <a:latin typeface="Basic"/>
                <a:ea typeface="Basic"/>
                <a:cs typeface="Basic"/>
                <a:sym typeface="Basic"/>
              </a:rPr>
              <a:t>NO PASSCODE NEEDED</a:t>
            </a:r>
          </a:p>
          <a:p>
            <a:endParaRPr lang="en-US" sz="1100" dirty="0">
              <a:solidFill>
                <a:schemeClr val="tx1"/>
              </a:solidFill>
              <a:latin typeface="Century Gothic" panose="020B0502020202020204" pitchFamily="34" charset="0"/>
              <a:cs typeface="Times New Roman" panose="02020603050405020304" pitchFamily="18" charset="0"/>
            </a:endParaRPr>
          </a:p>
          <a:p>
            <a:pPr>
              <a:spcBef>
                <a:spcPts val="599"/>
              </a:spcBef>
            </a:pPr>
            <a:r>
              <a:rPr lang="en-US" sz="1100" dirty="0">
                <a:solidFill>
                  <a:schemeClr val="tx1"/>
                </a:solidFill>
                <a:latin typeface="Century Gothic" panose="020B0502020202020204" pitchFamily="34" charset="0"/>
                <a:cs typeface="Times New Roman" panose="02020603050405020304" pitchFamily="18" charset="0"/>
              </a:rPr>
              <a:t> </a:t>
            </a:r>
            <a:r>
              <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Marriage Enrichment</a:t>
            </a:r>
          </a:p>
          <a:p>
            <a:r>
              <a:rPr lang="en-US" sz="1100" dirty="0">
                <a:solidFill>
                  <a:schemeClr val="tx1"/>
                </a:solidFill>
                <a:latin typeface="Century Gothic" panose="020B0502020202020204" pitchFamily="34" charset="0"/>
                <a:cs typeface="Times New Roman" panose="02020603050405020304" pitchFamily="18" charset="0"/>
              </a:rPr>
              <a:t>2</a:t>
            </a:r>
            <a:r>
              <a:rPr lang="en-US" sz="1100" baseline="30000" dirty="0">
                <a:solidFill>
                  <a:schemeClr val="tx1"/>
                </a:solidFill>
                <a:latin typeface="Century Gothic" panose="020B0502020202020204" pitchFamily="34" charset="0"/>
                <a:cs typeface="Times New Roman" panose="02020603050405020304" pitchFamily="18" charset="0"/>
              </a:rPr>
              <a:t>nd</a:t>
            </a:r>
            <a:r>
              <a:rPr lang="en-US" sz="1100" dirty="0">
                <a:solidFill>
                  <a:schemeClr val="tx1"/>
                </a:solidFill>
                <a:latin typeface="Century Gothic" panose="020B0502020202020204" pitchFamily="34" charset="0"/>
                <a:cs typeface="Times New Roman" panose="02020603050405020304" pitchFamily="18" charset="0"/>
              </a:rPr>
              <a:t>  and 3</a:t>
            </a:r>
            <a:r>
              <a:rPr lang="en-US" sz="1100" baseline="30000" dirty="0">
                <a:solidFill>
                  <a:schemeClr val="tx1"/>
                </a:solidFill>
                <a:latin typeface="Century Gothic" panose="020B0502020202020204" pitchFamily="34" charset="0"/>
                <a:cs typeface="Times New Roman" panose="02020603050405020304" pitchFamily="18" charset="0"/>
              </a:rPr>
              <a:t>rd</a:t>
            </a:r>
            <a:r>
              <a:rPr lang="en-US" sz="1100" dirty="0">
                <a:solidFill>
                  <a:schemeClr val="tx1"/>
                </a:solidFill>
                <a:latin typeface="Century Gothic" panose="020B0502020202020204" pitchFamily="34" charset="0"/>
                <a:cs typeface="Times New Roman" panose="02020603050405020304" pitchFamily="18" charset="0"/>
              </a:rPr>
              <a:t>  Sunday of each month at 9:45AM in NBBIC classroom.</a:t>
            </a:r>
          </a:p>
          <a:p>
            <a:endPar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r>
              <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Soul Care Grief Counseling</a:t>
            </a:r>
          </a:p>
          <a:p>
            <a:r>
              <a:rPr lang="en-US" sz="11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In person on Saturdays at 1PM (Time subject to change)</a:t>
            </a:r>
            <a:endParaRPr lang="en-US" sz="1100" dirty="0">
              <a:solidFill>
                <a:schemeClr val="tx1"/>
              </a:solidFill>
              <a:latin typeface="Century Gothic" panose="020B0502020202020204" pitchFamily="34" charset="0"/>
              <a:cs typeface="Times New Roman" panose="02020603050405020304" pitchFamily="18" charset="0"/>
            </a:endParaRPr>
          </a:p>
        </p:txBody>
      </p:sp>
      <p:sp>
        <p:nvSpPr>
          <p:cNvPr id="9" name="Text Box 8">
            <a:extLst>
              <a:ext uri="{FF2B5EF4-FFF2-40B4-BE49-F238E27FC236}">
                <a16:creationId xmlns:a16="http://schemas.microsoft.com/office/drawing/2014/main" id="{4FE0E474-7191-491B-A4D4-9E5B66282E62}"/>
              </a:ext>
            </a:extLst>
          </p:cNvPr>
          <p:cNvSpPr txBox="1"/>
          <p:nvPr/>
        </p:nvSpPr>
        <p:spPr>
          <a:xfrm>
            <a:off x="5062297" y="289448"/>
            <a:ext cx="2460062" cy="4491848"/>
          </a:xfrm>
          <a:prstGeom prst="rect">
            <a:avLst/>
          </a:prstGeom>
          <a:solidFill>
            <a:srgbClr val="E5F5FF"/>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endParaRPr lang="en-US" sz="1433"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just">
              <a:spcBef>
                <a:spcPts val="599"/>
              </a:spcBef>
            </a:pPr>
            <a:endParaRPr lang="en-US" sz="1100" b="1" cap="all" dirty="0">
              <a:solidFill>
                <a:srgbClr val="C00000"/>
              </a:solidFill>
              <a:latin typeface="Century Gothic" panose="020B0502020202020204" pitchFamily="34" charset="0"/>
              <a:cs typeface="Times New Roman" panose="02020603050405020304" pitchFamily="18" charset="0"/>
            </a:endParaRPr>
          </a:p>
          <a:p>
            <a:pPr algn="just"/>
            <a:r>
              <a:rPr lang="en-US" sz="1100" b="1" cap="all" dirty="0">
                <a:solidFill>
                  <a:srgbClr val="C00000"/>
                </a:solidFill>
                <a:latin typeface="Century Gothic" panose="020B0502020202020204" pitchFamily="34" charset="0"/>
                <a:cs typeface="Times New Roman" panose="02020603050405020304" pitchFamily="18" charset="0"/>
              </a:rPr>
              <a:t>IT will be announced when ALL THE MINISTRIES NOTED BELOW will resume.</a:t>
            </a:r>
          </a:p>
          <a:p>
            <a:pPr>
              <a:spcBef>
                <a:spcPts val="599"/>
              </a:spcBef>
            </a:pPr>
            <a:r>
              <a:rPr lang="en-US" sz="11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Parenting with a Purpose</a:t>
            </a:r>
          </a:p>
          <a:p>
            <a:pPr>
              <a:spcBef>
                <a:spcPts val="599"/>
              </a:spcBef>
            </a:pPr>
            <a:r>
              <a:rPr lang="en-US" sz="1100" b="1" dirty="0">
                <a:solidFill>
                  <a:schemeClr val="tx1"/>
                </a:solidFill>
                <a:latin typeface="Century Gothic" panose="020B0502020202020204" pitchFamily="34" charset="0"/>
                <a:cs typeface="Times New Roman" panose="02020603050405020304" pitchFamily="18" charset="0"/>
              </a:rPr>
              <a:t>Education Department</a:t>
            </a:r>
          </a:p>
          <a:p>
            <a:endParaRPr lang="en-US" sz="1100" dirty="0">
              <a:solidFill>
                <a:schemeClr val="tx1"/>
              </a:solidFill>
              <a:latin typeface="Century Gothic" panose="020B0502020202020204" pitchFamily="34" charset="0"/>
              <a:cs typeface="Times New Roman" panose="02020603050405020304" pitchFamily="18" charset="0"/>
            </a:endParaRPr>
          </a:p>
          <a:p>
            <a:r>
              <a:rPr lang="en-US" sz="1100" b="1" dirty="0">
                <a:solidFill>
                  <a:schemeClr val="tx1"/>
                </a:solidFill>
                <a:latin typeface="Century Gothic" panose="020B0502020202020204" pitchFamily="34" charset="0"/>
                <a:cs typeface="Times New Roman" panose="02020603050405020304" pitchFamily="18" charset="0"/>
              </a:rPr>
              <a:t>F.A.M. ( previously S.U.R.E. Blessings)</a:t>
            </a:r>
          </a:p>
          <a:p>
            <a:endParaRPr lang="en-US" sz="1100" dirty="0">
              <a:solidFill>
                <a:schemeClr val="tx1"/>
              </a:solidFill>
              <a:latin typeface="Century Gothic" panose="020B0502020202020204" pitchFamily="34" charset="0"/>
              <a:cs typeface="Times New Roman" panose="02020603050405020304" pitchFamily="18" charset="0"/>
            </a:endParaRPr>
          </a:p>
          <a:p>
            <a:endParaRPr lang="en-US" sz="1100" dirty="0">
              <a:solidFill>
                <a:schemeClr val="tx1"/>
              </a:solidFill>
              <a:latin typeface="Century Gothic" panose="020B0502020202020204" pitchFamily="34" charset="0"/>
              <a:cs typeface="Times New Roman" panose="02020603050405020304" pitchFamily="18" charset="0"/>
            </a:endParaRPr>
          </a:p>
        </p:txBody>
      </p:sp>
      <p:sp>
        <p:nvSpPr>
          <p:cNvPr id="11" name="Text Box 8">
            <a:extLst>
              <a:ext uri="{FF2B5EF4-FFF2-40B4-BE49-F238E27FC236}">
                <a16:creationId xmlns:a16="http://schemas.microsoft.com/office/drawing/2014/main" id="{8641E738-8F63-437C-9285-35A7ECDC15F1}"/>
              </a:ext>
            </a:extLst>
          </p:cNvPr>
          <p:cNvSpPr txBox="1"/>
          <p:nvPr/>
        </p:nvSpPr>
        <p:spPr>
          <a:xfrm>
            <a:off x="2609004" y="2658"/>
            <a:ext cx="4913355" cy="272901"/>
          </a:xfrm>
          <a:prstGeom prst="rect">
            <a:avLst/>
          </a:prstGeom>
          <a:solidFill>
            <a:srgbClr val="E5F5FF"/>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ctr"/>
            <a:r>
              <a:rPr lang="en-US" sz="1637" dirty="0">
                <a:ln w="12700">
                  <a:solidFill>
                    <a:schemeClr val="tx1"/>
                  </a:solidFill>
                </a:ln>
                <a:solidFill>
                  <a:schemeClr val="tx1"/>
                </a:solidFill>
                <a:latin typeface="Century Gothic" panose="020B0502020202020204" pitchFamily="34" charset="0"/>
                <a:cs typeface="Times New Roman" panose="02020603050405020304" pitchFamily="18" charset="0"/>
              </a:rPr>
              <a:t>MONTHLY EVENTS</a:t>
            </a:r>
          </a:p>
          <a:p>
            <a:pPr algn="ctr"/>
            <a:r>
              <a:rPr lang="en-US" sz="1126" dirty="0">
                <a:solidFill>
                  <a:srgbClr val="595959"/>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FEF93D4E-E6F6-4452-A077-7FF982E26A50}"/>
              </a:ext>
            </a:extLst>
          </p:cNvPr>
          <p:cNvCxnSpPr>
            <a:cxnSpLocks/>
          </p:cNvCxnSpPr>
          <p:nvPr/>
        </p:nvCxnSpPr>
        <p:spPr>
          <a:xfrm>
            <a:off x="29240" y="9569227"/>
            <a:ext cx="7485318" cy="0"/>
          </a:xfrm>
          <a:prstGeom prst="line">
            <a:avLst/>
          </a:prstGeom>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147FCDE5-BB9B-41EA-8606-3BBD5A305C93}"/>
              </a:ext>
            </a:extLst>
          </p:cNvPr>
          <p:cNvSpPr/>
          <p:nvPr/>
        </p:nvSpPr>
        <p:spPr>
          <a:xfrm>
            <a:off x="0" y="4518398"/>
            <a:ext cx="7493120" cy="1272015"/>
          </a:xfrm>
          <a:prstGeom prst="rect">
            <a:avLst/>
          </a:prstGeom>
        </p:spPr>
        <p:txBody>
          <a:bodyPr wrap="square">
            <a:spAutoFit/>
          </a:bodyPr>
          <a:lstStyle/>
          <a:p>
            <a:pPr algn="ctr"/>
            <a:endParaRPr lang="en-US" sz="1433" b="1" dirty="0">
              <a:latin typeface="Century Gothic" panose="020B0502020202020204" pitchFamily="34" charset="0"/>
              <a:cs typeface="Times New Roman" panose="02020603050405020304" pitchFamily="18" charset="0"/>
            </a:endParaRPr>
          </a:p>
          <a:p>
            <a:pPr algn="ctr"/>
            <a:endParaRPr lang="en-US" sz="1433" b="1" dirty="0">
              <a:latin typeface="Century Gothic" panose="020B0502020202020204" pitchFamily="34" charset="0"/>
              <a:cs typeface="Times New Roman" panose="02020603050405020304" pitchFamily="18" charset="0"/>
            </a:endParaRPr>
          </a:p>
          <a:p>
            <a:pPr algn="ctr"/>
            <a:r>
              <a:rPr lang="en-US" sz="1200" b="1" dirty="0">
                <a:latin typeface="Century Gothic" panose="020B0502020202020204" pitchFamily="34" charset="0"/>
                <a:cs typeface="Times New Roman" panose="02020603050405020304" pitchFamily="18" charset="0"/>
              </a:rPr>
              <a:t>EMERGENCY CLOSING INFORMATION</a:t>
            </a:r>
          </a:p>
          <a:p>
            <a:pPr algn="ctr"/>
            <a:r>
              <a:rPr lang="en-US" sz="1200" dirty="0">
                <a:latin typeface="Century Gothic" panose="020B0502020202020204" pitchFamily="34" charset="0"/>
                <a:cs typeface="Times New Roman" panose="02020603050405020304" pitchFamily="18" charset="0"/>
              </a:rPr>
              <a:t>In times of bad weather and other emergencies, tune to:</a:t>
            </a:r>
          </a:p>
          <a:p>
            <a:endParaRPr lang="en-US" sz="1200" b="1" dirty="0">
              <a:latin typeface="Century Gothic" panose="020B0502020202020204" pitchFamily="34" charset="0"/>
              <a:ea typeface="Calibri" panose="020F0502020204030204" pitchFamily="34" charset="0"/>
              <a:cs typeface="Times New Roman" panose="02020603050405020304" pitchFamily="18" charset="0"/>
            </a:endParaRPr>
          </a:p>
          <a:p>
            <a:pPr algn="ctr"/>
            <a:r>
              <a:rPr lang="en-US" sz="1200" b="1" dirty="0">
                <a:latin typeface="Century Gothic" panose="020B0502020202020204" pitchFamily="34" charset="0"/>
                <a:ea typeface="Calibri" panose="020F0502020204030204" pitchFamily="34" charset="0"/>
                <a:cs typeface="Times New Roman" panose="02020603050405020304" pitchFamily="18" charset="0"/>
              </a:rPr>
              <a:t>WRBS 1230 AM		95.1FM		WJZ Channel 13	  WJZ.com</a:t>
            </a:r>
          </a:p>
        </p:txBody>
      </p:sp>
      <p:sp>
        <p:nvSpPr>
          <p:cNvPr id="20" name="Rectangle 19">
            <a:extLst>
              <a:ext uri="{FF2B5EF4-FFF2-40B4-BE49-F238E27FC236}">
                <a16:creationId xmlns:a16="http://schemas.microsoft.com/office/drawing/2014/main" id="{4A9164EF-245D-49FB-94FD-2FD21C943C65}"/>
              </a:ext>
            </a:extLst>
          </p:cNvPr>
          <p:cNvSpPr/>
          <p:nvPr/>
        </p:nvSpPr>
        <p:spPr>
          <a:xfrm>
            <a:off x="152056" y="4751182"/>
            <a:ext cx="7485321" cy="116388"/>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85A2BB5-1381-4902-A2BC-6961F0739460}"/>
              </a:ext>
            </a:extLst>
          </p:cNvPr>
          <p:cNvSpPr/>
          <p:nvPr/>
        </p:nvSpPr>
        <p:spPr>
          <a:xfrm>
            <a:off x="0" y="5913273"/>
            <a:ext cx="7485321"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DA9147A-6CB1-4C75-A3FA-1499C5C4E75B}"/>
              </a:ext>
            </a:extLst>
          </p:cNvPr>
          <p:cNvSpPr/>
          <p:nvPr/>
        </p:nvSpPr>
        <p:spPr>
          <a:xfrm>
            <a:off x="-20251" y="9099174"/>
            <a:ext cx="7485321" cy="8044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95DBA533-D6F3-42E9-A131-C6F74A3583BA}"/>
              </a:ext>
            </a:extLst>
          </p:cNvPr>
          <p:cNvCxnSpPr>
            <a:cxnSpLocks/>
          </p:cNvCxnSpPr>
          <p:nvPr/>
        </p:nvCxnSpPr>
        <p:spPr>
          <a:xfrm>
            <a:off x="59013" y="1828943"/>
            <a:ext cx="2407684" cy="0"/>
          </a:xfrm>
          <a:prstGeom prst="line">
            <a:avLst/>
          </a:prstGeom>
          <a:ln w="28575">
            <a:solidFill>
              <a:schemeClr val="bg1"/>
            </a:solidFill>
            <a:headEnd type="none"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5E3E433-DAB0-47CA-A935-5331C6147AED}"/>
              </a:ext>
            </a:extLst>
          </p:cNvPr>
          <p:cNvSpPr/>
          <p:nvPr/>
        </p:nvSpPr>
        <p:spPr>
          <a:xfrm rot="5400000" flipV="1">
            <a:off x="2835629" y="2541194"/>
            <a:ext cx="4420867" cy="45719"/>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5FAED93-7195-0F7C-35DD-90575E68CB77}"/>
              </a:ext>
            </a:extLst>
          </p:cNvPr>
          <p:cNvGraphicFramePr>
            <a:graphicFrameLocks noGrp="1"/>
          </p:cNvGraphicFramePr>
          <p:nvPr>
            <p:extLst>
              <p:ext uri="{D42A27DB-BD31-4B8C-83A1-F6EECF244321}">
                <p14:modId xmlns:p14="http://schemas.microsoft.com/office/powerpoint/2010/main" val="1053103073"/>
              </p:ext>
            </p:extLst>
          </p:nvPr>
        </p:nvGraphicFramePr>
        <p:xfrm>
          <a:off x="2269144" y="6430025"/>
          <a:ext cx="3145819" cy="2641301"/>
        </p:xfrm>
        <a:graphic>
          <a:graphicData uri="http://schemas.openxmlformats.org/drawingml/2006/table">
            <a:tbl>
              <a:tblPr firstRow="1" firstCol="1" lastRow="1" lastCol="1" bandRow="1" bandCol="1">
                <a:tableStyleId>{5C22544A-7EE6-4342-B048-85BDC9FD1C3A}</a:tableStyleId>
              </a:tblPr>
              <a:tblGrid>
                <a:gridCol w="1066038">
                  <a:extLst>
                    <a:ext uri="{9D8B030D-6E8A-4147-A177-3AD203B41FA5}">
                      <a16:colId xmlns:a16="http://schemas.microsoft.com/office/drawing/2014/main" val="3957498214"/>
                    </a:ext>
                  </a:extLst>
                </a:gridCol>
                <a:gridCol w="1194534">
                  <a:extLst>
                    <a:ext uri="{9D8B030D-6E8A-4147-A177-3AD203B41FA5}">
                      <a16:colId xmlns:a16="http://schemas.microsoft.com/office/drawing/2014/main" val="500429657"/>
                    </a:ext>
                  </a:extLst>
                </a:gridCol>
                <a:gridCol w="885247">
                  <a:extLst>
                    <a:ext uri="{9D8B030D-6E8A-4147-A177-3AD203B41FA5}">
                      <a16:colId xmlns:a16="http://schemas.microsoft.com/office/drawing/2014/main" val="1631417703"/>
                    </a:ext>
                  </a:extLst>
                </a:gridCol>
              </a:tblGrid>
              <a:tr h="956613">
                <a:tc gridSpan="3">
                  <a:txBody>
                    <a:bodyPr/>
                    <a:lstStyle/>
                    <a:p>
                      <a:pPr marL="48260" marR="153035" algn="ctr">
                        <a:lnSpc>
                          <a:spcPct val="115000"/>
                        </a:lnSpc>
                        <a:spcBef>
                          <a:spcPts val="0"/>
                        </a:spcBef>
                        <a:spcAft>
                          <a:spcPts val="0"/>
                        </a:spcAft>
                      </a:pPr>
                      <a:r>
                        <a:rPr lang="en-US" sz="1200" dirty="0">
                          <a:solidFill>
                            <a:sysClr val="windowText" lastClr="000000"/>
                          </a:solidFill>
                          <a:effectLst/>
                          <a:latin typeface="Century Gothic" panose="020B0502020202020204" pitchFamily="34" charset="0"/>
                        </a:rPr>
                        <a:t>Week of 11/03</a:t>
                      </a:r>
                      <a:r>
                        <a:rPr lang="en-US" sz="1200" b="1" kern="1200" dirty="0">
                          <a:solidFill>
                            <a:sysClr val="windowText" lastClr="000000"/>
                          </a:solidFill>
                          <a:effectLst/>
                          <a:latin typeface="Century Gothic" panose="020B0502020202020204" pitchFamily="34" charset="0"/>
                          <a:ea typeface="+mn-ea"/>
                          <a:cs typeface="+mn-cs"/>
                        </a:rPr>
                        <a:t>/2024</a:t>
                      </a:r>
                    </a:p>
                    <a:p>
                      <a:pPr marL="0" marR="0" algn="ctr">
                        <a:lnSpc>
                          <a:spcPct val="115000"/>
                        </a:lnSpc>
                        <a:spcBef>
                          <a:spcPts val="0"/>
                        </a:spcBef>
                        <a:spcAft>
                          <a:spcPts val="600"/>
                        </a:spcAft>
                      </a:pPr>
                      <a:r>
                        <a:rPr lang="en-US" sz="1000" dirty="0">
                          <a:solidFill>
                            <a:sysClr val="windowText" lastClr="000000"/>
                          </a:solidFill>
                          <a:effectLst/>
                          <a:latin typeface="Century Gothic" panose="020B0502020202020204" pitchFamily="34" charset="0"/>
                        </a:rPr>
                        <a:t>(Read in both common language and KJV) </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71206275"/>
                  </a:ext>
                </a:extLst>
              </a:tr>
              <a:tr h="211243">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Monday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9</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0994707"/>
                  </a:ext>
                </a:extLst>
              </a:tr>
              <a:tr h="380529">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Tuesday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10</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21242992"/>
                  </a:ext>
                </a:extLst>
              </a:tr>
              <a:tr h="151178">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Wednesday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11</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60262"/>
                  </a:ext>
                </a:extLst>
              </a:tr>
              <a:tr h="152067">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Thursday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12</a:t>
                      </a:r>
                    </a:p>
                  </a:txBody>
                  <a:tcPr marL="70175" marR="701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5395312"/>
                  </a:ext>
                </a:extLst>
              </a:tr>
              <a:tr h="311103">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Friday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13</a:t>
                      </a: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1567379"/>
                  </a:ext>
                </a:extLst>
              </a:tr>
              <a:tr h="383541">
                <a:tc>
                  <a:txBody>
                    <a:bodyPr/>
                    <a:lstStyle/>
                    <a:p>
                      <a:pPr marL="48260" marR="0" algn="ctr">
                        <a:lnSpc>
                          <a:spcPct val="150000"/>
                        </a:lnSpc>
                        <a:spcBef>
                          <a:spcPts val="0"/>
                        </a:spcBef>
                        <a:spcAft>
                          <a:spcPts val="0"/>
                        </a:spcAft>
                      </a:pPr>
                      <a:r>
                        <a:rPr lang="en-US" sz="1000" dirty="0">
                          <a:solidFill>
                            <a:sysClr val="windowText" lastClr="000000"/>
                          </a:solidFill>
                          <a:effectLst/>
                          <a:latin typeface="Century Gothic" panose="020B0502020202020204" pitchFamily="34" charset="0"/>
                        </a:rPr>
                        <a:t>Saturday</a:t>
                      </a:r>
                      <a:endParaRPr lang="en-US" sz="1000" dirty="0">
                        <a:solidFill>
                          <a:sysClr val="windowText" lastClr="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lvl="0" indent="0" algn="ctr" defTabSz="754323"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Revelation</a:t>
                      </a: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8260" marR="0" algn="ctr">
                        <a:lnSpc>
                          <a:spcPct val="150000"/>
                        </a:lnSpc>
                        <a:spcBef>
                          <a:spcPts val="0"/>
                        </a:spcBef>
                        <a:spcAft>
                          <a:spcPts val="0"/>
                        </a:spcAft>
                      </a:pPr>
                      <a:r>
                        <a:rPr lang="en-US" sz="1000" b="1" kern="1200" dirty="0" err="1">
                          <a:solidFill>
                            <a:sysClr val="windowText" lastClr="000000"/>
                          </a:solidFill>
                          <a:effectLst/>
                          <a:latin typeface="Century Gothic" panose="020B0502020202020204" pitchFamily="34" charset="0"/>
                          <a:ea typeface="+mn-ea"/>
                          <a:cs typeface="+mn-cs"/>
                        </a:rPr>
                        <a:t>Chpt</a:t>
                      </a:r>
                      <a:r>
                        <a:rPr lang="en-US" sz="1000" b="1" kern="1200" dirty="0">
                          <a:solidFill>
                            <a:sysClr val="windowText" lastClr="000000"/>
                          </a:solidFill>
                          <a:effectLst/>
                          <a:latin typeface="Century Gothic" panose="020B0502020202020204" pitchFamily="34" charset="0"/>
                          <a:ea typeface="+mn-ea"/>
                          <a:cs typeface="+mn-cs"/>
                        </a:rPr>
                        <a:t>. 14</a:t>
                      </a:r>
                    </a:p>
                  </a:txBody>
                  <a:tcPr marL="70175" marR="70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41841036"/>
                  </a:ext>
                </a:extLst>
              </a:tr>
            </a:tbl>
          </a:graphicData>
        </a:graphic>
      </p:graphicFrame>
      <p:sp>
        <p:nvSpPr>
          <p:cNvPr id="6" name="Rectangle 1">
            <a:extLst>
              <a:ext uri="{FF2B5EF4-FFF2-40B4-BE49-F238E27FC236}">
                <a16:creationId xmlns:a16="http://schemas.microsoft.com/office/drawing/2014/main" id="{7F617639-FE54-A5AB-0877-26247B8D492B}"/>
              </a:ext>
            </a:extLst>
          </p:cNvPr>
          <p:cNvSpPr>
            <a:spLocks noChangeArrowheads="1"/>
          </p:cNvSpPr>
          <p:nvPr/>
        </p:nvSpPr>
        <p:spPr bwMode="auto">
          <a:xfrm>
            <a:off x="2466697" y="5945099"/>
            <a:ext cx="2795444" cy="53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567" tIns="46783" rIns="93567" bIns="46783" numCol="1" anchor="ctr" anchorCtr="0" compatLnSpc="1">
            <a:prstTxWarp prst="textNoShape">
              <a:avLst/>
            </a:prstTxWarp>
            <a:spAutoFit/>
          </a:bodyPr>
          <a:lstStyle/>
          <a:p>
            <a:pPr defTabSz="935637" eaLnBrk="0" fontAlgn="base" hangingPunct="0">
              <a:spcBef>
                <a:spcPct val="0"/>
              </a:spcBef>
              <a:spcAft>
                <a:spcPct val="0"/>
              </a:spcAft>
            </a:pPr>
            <a:endParaRPr lang="en-US" altLang="en-US" sz="1433" b="1" dirty="0">
              <a:latin typeface="Century Gothic" panose="020B0502020202020204" pitchFamily="34" charset="0"/>
              <a:ea typeface="Times New Roman" panose="02020603050405020304" pitchFamily="18" charset="0"/>
              <a:cs typeface="Segoe UI" panose="020B0502040204020203" pitchFamily="34" charset="0"/>
            </a:endParaRPr>
          </a:p>
          <a:p>
            <a:pPr defTabSz="935637" eaLnBrk="0" fontAlgn="base" hangingPunct="0">
              <a:spcBef>
                <a:spcPct val="0"/>
              </a:spcBef>
              <a:spcAft>
                <a:spcPct val="0"/>
              </a:spcAft>
            </a:pPr>
            <a:r>
              <a:rPr lang="en-US" altLang="en-US" sz="1433" b="1" dirty="0">
                <a:latin typeface="Century Gothic" panose="020B0502020202020204" pitchFamily="34" charset="0"/>
                <a:ea typeface="Times New Roman" panose="02020603050405020304" pitchFamily="18" charset="0"/>
                <a:cs typeface="Segoe UI" panose="020B0502040204020203" pitchFamily="34" charset="0"/>
              </a:rPr>
              <a:t>DAILY SCRIPTURAL DEVOTION:</a:t>
            </a:r>
            <a:endParaRPr lang="en-US" altLang="en-US" sz="409" dirty="0">
              <a:latin typeface="Century Gothic" panose="020B0502020202020204" pitchFamily="34" charset="0"/>
            </a:endParaRPr>
          </a:p>
        </p:txBody>
      </p:sp>
    </p:spTree>
    <p:extLst>
      <p:ext uri="{BB962C8B-B14F-4D97-AF65-F5344CB8AC3E}">
        <p14:creationId xmlns:p14="http://schemas.microsoft.com/office/powerpoint/2010/main" val="291889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5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BC845B-AEE9-47CC-823E-C061E00F6A9F}"/>
              </a:ext>
            </a:extLst>
          </p:cNvPr>
          <p:cNvSpPr>
            <a:spLocks noChangeArrowheads="1"/>
          </p:cNvSpPr>
          <p:nvPr/>
        </p:nvSpPr>
        <p:spPr bwMode="auto">
          <a:xfrm>
            <a:off x="29240" y="9567877"/>
            <a:ext cx="7485318" cy="25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7" tIns="46783" rIns="93567" bIns="46783"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algn="r" defTabSz="935637"/>
            <a:r>
              <a:rPr lang="en-US" altLang="en-US" sz="820" b="1" dirty="0">
                <a:latin typeface="Century Gothic" panose="020B0502020202020204" pitchFamily="34" charset="0"/>
                <a:ea typeface="Times New Roman" panose="02020603050405020304" pitchFamily="18" charset="0"/>
                <a:cs typeface="Times New Roman" panose="02020603050405020304" pitchFamily="18" charset="0"/>
              </a:rPr>
              <a:t>Page | 5 </a:t>
            </a:r>
          </a:p>
          <a:p>
            <a:pPr defTabSz="935637"/>
            <a:endParaRPr lang="en-US" altLang="en-US" sz="205" b="1" dirty="0"/>
          </a:p>
        </p:txBody>
      </p:sp>
      <p:cxnSp>
        <p:nvCxnSpPr>
          <p:cNvPr id="3" name="Straight Connector 2">
            <a:extLst>
              <a:ext uri="{FF2B5EF4-FFF2-40B4-BE49-F238E27FC236}">
                <a16:creationId xmlns:a16="http://schemas.microsoft.com/office/drawing/2014/main" id="{077E03BC-32A7-45B0-B54E-1990A1C6D720}"/>
              </a:ext>
            </a:extLst>
          </p:cNvPr>
          <p:cNvCxnSpPr>
            <a:cxnSpLocks/>
          </p:cNvCxnSpPr>
          <p:nvPr/>
        </p:nvCxnSpPr>
        <p:spPr>
          <a:xfrm>
            <a:off x="29240" y="9569227"/>
            <a:ext cx="7485318" cy="0"/>
          </a:xfrm>
          <a:prstGeom prst="line">
            <a:avLst/>
          </a:prstGeom>
        </p:spPr>
        <p:style>
          <a:lnRef idx="1">
            <a:schemeClr val="dk1"/>
          </a:lnRef>
          <a:fillRef idx="0">
            <a:schemeClr val="dk1"/>
          </a:fillRef>
          <a:effectRef idx="0">
            <a:schemeClr val="dk1"/>
          </a:effectRef>
          <a:fontRef idx="minor">
            <a:schemeClr val="tx1"/>
          </a:fontRef>
        </p:style>
      </p:cxnSp>
      <p:sp>
        <p:nvSpPr>
          <p:cNvPr id="5" name="Text Box 8">
            <a:extLst>
              <a:ext uri="{FF2B5EF4-FFF2-40B4-BE49-F238E27FC236}">
                <a16:creationId xmlns:a16="http://schemas.microsoft.com/office/drawing/2014/main" id="{D4A3DD56-026A-424A-8F40-F48C62F493C5}"/>
              </a:ext>
            </a:extLst>
          </p:cNvPr>
          <p:cNvSpPr txBox="1"/>
          <p:nvPr/>
        </p:nvSpPr>
        <p:spPr>
          <a:xfrm>
            <a:off x="29238" y="411249"/>
            <a:ext cx="7485320" cy="593485"/>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defPPr>
              <a:defRPr lang="en-US"/>
            </a:defPPr>
            <a:lvl1pPr marR="0" algn="just">
              <a:spcBef>
                <a:spcPts val="0"/>
              </a:spcBef>
              <a:spcAft>
                <a:spcPts val="0"/>
              </a:spcAft>
              <a:defRPr sz="12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defRPr>
            </a:lvl1pPr>
          </a:lstStyle>
          <a:p>
            <a:pPr algn="ctr">
              <a:tabLst>
                <a:tab pos="1523654" algn="l"/>
                <a:tab pos="3097669" algn="l"/>
                <a:tab pos="4855233" algn="l"/>
                <a:tab pos="6372392" algn="l"/>
              </a:tabLst>
            </a:pPr>
            <a:r>
              <a:rPr lang="en-US" sz="1150" b="0" dirty="0"/>
              <a:t>R-Repentance; SG-Spiritual Growth; FM-Family Members; HS-Health and Strength; GG-God’s Guidance; </a:t>
            </a:r>
          </a:p>
          <a:p>
            <a:pPr algn="ctr">
              <a:tabLst>
                <a:tab pos="1523654" algn="l"/>
                <a:tab pos="3097669" algn="l"/>
                <a:tab pos="4855233" algn="l"/>
                <a:tab pos="6372392" algn="l"/>
              </a:tabLst>
            </a:pPr>
            <a:r>
              <a:rPr lang="en-US" sz="1150" b="0" dirty="0"/>
              <a:t>MP -Medical Procedure; TG-Traveling Grace;  TK-Thanksgiving; M-Mourning; CW-Co-Worker(s); </a:t>
            </a:r>
          </a:p>
          <a:p>
            <a:pPr algn="ctr">
              <a:tabLst>
                <a:tab pos="1523654" algn="l"/>
                <a:tab pos="3097669" algn="l"/>
                <a:tab pos="4855233" algn="l"/>
                <a:tab pos="6372392" algn="l"/>
              </a:tabLst>
            </a:pPr>
            <a:r>
              <a:rPr lang="en-US" sz="1150" b="0" dirty="0"/>
              <a:t> </a:t>
            </a:r>
            <a:r>
              <a:rPr lang="en-US" sz="1000" b="0" dirty="0"/>
              <a:t>Spiritual Strength- SS, CM-Church Members, FF-Family Friend(s); DM-Decision Making; W-Work  Providential Care (PC)</a:t>
            </a:r>
          </a:p>
          <a:p>
            <a:pPr algn="l"/>
            <a:endParaRPr lang="en-US" sz="1023" b="0" dirty="0"/>
          </a:p>
          <a:p>
            <a:pPr algn="l"/>
            <a:r>
              <a:rPr lang="en-US" sz="1023" b="0" dirty="0"/>
              <a:t>pl</a:t>
            </a:r>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endParaRPr lang="en-US" sz="1023" b="0" dirty="0"/>
          </a:p>
          <a:p>
            <a:pPr algn="l"/>
            <a:r>
              <a:rPr lang="en-US" sz="1023" b="0" dirty="0">
                <a:solidFill>
                  <a:srgbClr val="0000FF"/>
                </a:solidFill>
              </a:rPr>
              <a:t>Bro. &amp; Sis. Veale (SG, HS, FM)</a:t>
            </a:r>
          </a:p>
          <a:p>
            <a:pPr algn="l"/>
            <a:r>
              <a:rPr lang="en-US" sz="1023" b="0" dirty="0">
                <a:solidFill>
                  <a:srgbClr val="0000FF"/>
                </a:solidFill>
              </a:rPr>
              <a:t>Bro. &amp; Sis Leslie (SG, FM, HS)</a:t>
            </a:r>
          </a:p>
          <a:p>
            <a:pPr algn="l"/>
            <a:r>
              <a:rPr lang="en-US" sz="1023" b="0" dirty="0">
                <a:solidFill>
                  <a:srgbClr val="0000FF"/>
                </a:solidFill>
              </a:rPr>
              <a:t>Bro. </a:t>
            </a:r>
            <a:r>
              <a:rPr lang="en-US" sz="1023" b="0" dirty="0" err="1">
                <a:solidFill>
                  <a:srgbClr val="0000FF"/>
                </a:solidFill>
              </a:rPr>
              <a:t>Terrent</a:t>
            </a:r>
            <a:r>
              <a:rPr lang="en-US" sz="1023" b="0" dirty="0">
                <a:solidFill>
                  <a:srgbClr val="0000FF"/>
                </a:solidFill>
              </a:rPr>
              <a:t> Small (SG, HS)</a:t>
            </a:r>
          </a:p>
          <a:p>
            <a:pPr algn="l"/>
            <a:r>
              <a:rPr lang="en-US" sz="1023" b="0" dirty="0">
                <a:solidFill>
                  <a:srgbClr val="0000FF"/>
                </a:solidFill>
              </a:rPr>
              <a:t>Bro. &amp; Sis. Boone (FM)</a:t>
            </a:r>
          </a:p>
          <a:p>
            <a:pPr algn="l"/>
            <a:r>
              <a:rPr lang="en-US" sz="1023" b="0" dirty="0">
                <a:solidFill>
                  <a:srgbClr val="0000FF"/>
                </a:solidFill>
              </a:rPr>
              <a:t>Bro. Clifford Anderson (SG, HS)</a:t>
            </a:r>
          </a:p>
          <a:p>
            <a:pPr algn="l"/>
            <a:r>
              <a:rPr lang="en-US" sz="1023" b="0" dirty="0">
                <a:solidFill>
                  <a:srgbClr val="0000FF"/>
                </a:solidFill>
              </a:rPr>
              <a:t>Bro. &amp; Sis. Fowler (SG, HS)</a:t>
            </a:r>
          </a:p>
          <a:p>
            <a:pPr algn="l"/>
            <a:r>
              <a:rPr lang="en-US" sz="1023" b="0" dirty="0">
                <a:solidFill>
                  <a:srgbClr val="0000FF"/>
                </a:solidFill>
              </a:rPr>
              <a:t>Bro. &amp; Sis. Motely (SG, FM, HS)</a:t>
            </a:r>
          </a:p>
          <a:p>
            <a:pPr algn="l"/>
            <a:r>
              <a:rPr lang="en-US" sz="1023" b="0" dirty="0">
                <a:solidFill>
                  <a:srgbClr val="0000FF"/>
                </a:solidFill>
              </a:rPr>
              <a:t>Bro. &amp; Sis. Terrell (TG)</a:t>
            </a:r>
          </a:p>
          <a:p>
            <a:pPr algn="l"/>
            <a:r>
              <a:rPr lang="en-US" sz="1023" b="0" dirty="0">
                <a:solidFill>
                  <a:srgbClr val="0000FF"/>
                </a:solidFill>
              </a:rPr>
              <a:t>Sis. Doris Washington (FM)</a:t>
            </a:r>
          </a:p>
          <a:p>
            <a:pPr algn="l"/>
            <a:r>
              <a:rPr lang="en-US" sz="1023" b="0" dirty="0">
                <a:solidFill>
                  <a:srgbClr val="0000FF"/>
                </a:solidFill>
              </a:rPr>
              <a:t>Bro. Austin Veale (SG, FM, HS)</a:t>
            </a:r>
          </a:p>
          <a:p>
            <a:pPr algn="l"/>
            <a:r>
              <a:rPr lang="en-US" sz="1023" b="0" dirty="0">
                <a:solidFill>
                  <a:srgbClr val="0000FF"/>
                </a:solidFill>
              </a:rPr>
              <a:t>Sis. Helen Spann (SG, FM, HS)</a:t>
            </a:r>
          </a:p>
          <a:p>
            <a:pPr algn="l"/>
            <a:r>
              <a:rPr lang="en-US" sz="1023" b="0" dirty="0">
                <a:solidFill>
                  <a:srgbClr val="0000FF"/>
                </a:solidFill>
              </a:rPr>
              <a:t>Sis. Tracy Walker (SG, FM)</a:t>
            </a:r>
          </a:p>
          <a:p>
            <a:pPr algn="l"/>
            <a:r>
              <a:rPr lang="en-US" sz="1023" b="0" dirty="0">
                <a:solidFill>
                  <a:srgbClr val="0000FF"/>
                </a:solidFill>
              </a:rPr>
              <a:t>Sis. Rita </a:t>
            </a:r>
            <a:r>
              <a:rPr lang="en-US" sz="1023" b="0" dirty="0" err="1">
                <a:solidFill>
                  <a:srgbClr val="0000FF"/>
                </a:solidFill>
              </a:rPr>
              <a:t>Fobbs</a:t>
            </a:r>
            <a:r>
              <a:rPr lang="en-US" sz="1023" b="0" dirty="0">
                <a:solidFill>
                  <a:srgbClr val="0000FF"/>
                </a:solidFill>
              </a:rPr>
              <a:t> (SG, FM, HS)</a:t>
            </a:r>
          </a:p>
          <a:p>
            <a:pPr algn="l"/>
            <a:r>
              <a:rPr lang="en-US" sz="1023" b="0" dirty="0">
                <a:solidFill>
                  <a:srgbClr val="0000FF"/>
                </a:solidFill>
              </a:rPr>
              <a:t>Sis. Janell Bryant (HS)</a:t>
            </a:r>
          </a:p>
          <a:p>
            <a:pPr algn="l"/>
            <a:r>
              <a:rPr lang="en-US" sz="1023" b="0" dirty="0">
                <a:solidFill>
                  <a:srgbClr val="0000FF"/>
                </a:solidFill>
              </a:rPr>
              <a:t>Sis. Lona Small (SG, FM)</a:t>
            </a:r>
          </a:p>
          <a:p>
            <a:pPr algn="l"/>
            <a:r>
              <a:rPr lang="en-US" sz="1023" b="0" dirty="0">
                <a:solidFill>
                  <a:srgbClr val="0000FF"/>
                </a:solidFill>
              </a:rPr>
              <a:t>Sis. Eleanor Holt (FM, HS)</a:t>
            </a:r>
          </a:p>
          <a:p>
            <a:pPr algn="l"/>
            <a:r>
              <a:rPr lang="en-US" sz="1023" b="0" dirty="0">
                <a:solidFill>
                  <a:srgbClr val="0000FF"/>
                </a:solidFill>
              </a:rPr>
              <a:t>Bro. Tucker (FM, HS)</a:t>
            </a:r>
          </a:p>
          <a:p>
            <a:pPr algn="l"/>
            <a:r>
              <a:rPr lang="en-US" sz="1023" b="0" dirty="0">
                <a:solidFill>
                  <a:srgbClr val="0000FF"/>
                </a:solidFill>
              </a:rPr>
              <a:t>Bro. </a:t>
            </a:r>
            <a:r>
              <a:rPr lang="en-US" sz="1023" b="0" dirty="0" err="1">
                <a:solidFill>
                  <a:srgbClr val="0000FF"/>
                </a:solidFill>
              </a:rPr>
              <a:t>Kenico</a:t>
            </a:r>
            <a:r>
              <a:rPr lang="en-US" sz="1023" b="0" dirty="0">
                <a:solidFill>
                  <a:srgbClr val="0000FF"/>
                </a:solidFill>
              </a:rPr>
              <a:t> Hines (SG, FM)</a:t>
            </a:r>
          </a:p>
          <a:p>
            <a:pPr algn="l"/>
            <a:r>
              <a:rPr lang="en-US" sz="1023" b="0" dirty="0">
                <a:solidFill>
                  <a:srgbClr val="0000FF"/>
                </a:solidFill>
              </a:rPr>
              <a:t>Bro. &amp; Sis. Haynes (SG, FM)</a:t>
            </a:r>
          </a:p>
          <a:p>
            <a:pPr algn="l"/>
            <a:r>
              <a:rPr lang="en-US" sz="1023" b="0" dirty="0">
                <a:solidFill>
                  <a:srgbClr val="0000FF"/>
                </a:solidFill>
              </a:rPr>
              <a:t>The Mercer Family (TG)</a:t>
            </a:r>
          </a:p>
          <a:p>
            <a:pPr algn="l"/>
            <a:r>
              <a:rPr lang="en-US" sz="1023" b="0" dirty="0">
                <a:solidFill>
                  <a:srgbClr val="0000FF"/>
                </a:solidFill>
              </a:rPr>
              <a:t>The Simms Family (SG, FM)</a:t>
            </a:r>
          </a:p>
          <a:p>
            <a:pPr algn="l"/>
            <a:r>
              <a:rPr lang="en-US" sz="1023" b="0" dirty="0">
                <a:solidFill>
                  <a:srgbClr val="0000FF"/>
                </a:solidFill>
              </a:rPr>
              <a:t>The Eckels (SG, FM)</a:t>
            </a:r>
          </a:p>
          <a:p>
            <a:pPr algn="l"/>
            <a:r>
              <a:rPr lang="en-US" sz="1023" b="0" dirty="0">
                <a:solidFill>
                  <a:srgbClr val="0000FF"/>
                </a:solidFill>
              </a:rPr>
              <a:t>The Jones Family (SG, FM)</a:t>
            </a:r>
          </a:p>
          <a:p>
            <a:pPr algn="l"/>
            <a:r>
              <a:rPr lang="en-US" sz="1023" b="0" dirty="0">
                <a:solidFill>
                  <a:srgbClr val="0000FF"/>
                </a:solidFill>
              </a:rPr>
              <a:t>The Stanley Family (SG, FM)</a:t>
            </a:r>
          </a:p>
          <a:p>
            <a:pPr algn="l"/>
            <a:r>
              <a:rPr lang="en-US" sz="1023" b="0" dirty="0">
                <a:solidFill>
                  <a:srgbClr val="0000FF"/>
                </a:solidFill>
              </a:rPr>
              <a:t>The Fields Family (SG, FM)</a:t>
            </a:r>
          </a:p>
          <a:p>
            <a:pPr algn="l"/>
            <a:r>
              <a:rPr lang="en-US" sz="1023" b="0" dirty="0">
                <a:solidFill>
                  <a:srgbClr val="0000FF"/>
                </a:solidFill>
              </a:rPr>
              <a:t>Bro. &amp; Sis Haynes (SG, FM)</a:t>
            </a:r>
          </a:p>
          <a:p>
            <a:pPr algn="l"/>
            <a:r>
              <a:rPr lang="en-US" sz="1023" b="0" dirty="0">
                <a:solidFill>
                  <a:srgbClr val="0000FF"/>
                </a:solidFill>
              </a:rPr>
              <a:t>Sis. Estelle Williams (FM, HS)</a:t>
            </a:r>
          </a:p>
          <a:p>
            <a:pPr algn="l"/>
            <a:r>
              <a:rPr lang="en-US" sz="1023" b="0" dirty="0">
                <a:solidFill>
                  <a:srgbClr val="0000FF"/>
                </a:solidFill>
              </a:rPr>
              <a:t>Sis. Linda Claiborne (FM, HS)</a:t>
            </a:r>
          </a:p>
          <a:p>
            <a:pPr algn="l"/>
            <a:r>
              <a:rPr lang="en-US" sz="1023" b="0" dirty="0">
                <a:solidFill>
                  <a:srgbClr val="0000FF"/>
                </a:solidFill>
              </a:rPr>
              <a:t>The Ward Family (SG, FM)</a:t>
            </a:r>
          </a:p>
          <a:p>
            <a:pPr algn="l"/>
            <a:r>
              <a:rPr lang="en-US" sz="1023" b="0" dirty="0">
                <a:solidFill>
                  <a:srgbClr val="0000FF"/>
                </a:solidFill>
              </a:rPr>
              <a:t>Bro. </a:t>
            </a:r>
            <a:r>
              <a:rPr lang="en-US" sz="1023" b="0" dirty="0" err="1">
                <a:solidFill>
                  <a:srgbClr val="0000FF"/>
                </a:solidFill>
              </a:rPr>
              <a:t>Dontanian</a:t>
            </a:r>
            <a:r>
              <a:rPr lang="en-US" sz="1023" b="0" dirty="0">
                <a:solidFill>
                  <a:srgbClr val="0000FF"/>
                </a:solidFill>
              </a:rPr>
              <a:t> Tyson (SG, FM)</a:t>
            </a:r>
          </a:p>
          <a:p>
            <a:pPr algn="l"/>
            <a:r>
              <a:rPr lang="en-US" sz="1023" b="0" dirty="0">
                <a:solidFill>
                  <a:srgbClr val="0000FF"/>
                </a:solidFill>
              </a:rPr>
              <a:t>Sis. Betty Chappell (SG, FM, HS</a:t>
            </a:r>
          </a:p>
          <a:p>
            <a:pPr algn="l"/>
            <a:endParaRPr lang="en-US" sz="1023" b="0" dirty="0">
              <a:solidFill>
                <a:srgbClr val="0000FF"/>
              </a:solidFill>
            </a:endParaRPr>
          </a:p>
          <a:p>
            <a:pPr algn="l"/>
            <a:endParaRPr lang="en-US" sz="1023" b="0" dirty="0">
              <a:solidFill>
                <a:srgbClr val="0000FF"/>
              </a:solidFill>
            </a:endParaRPr>
          </a:p>
          <a:p>
            <a:pPr algn="l"/>
            <a:endParaRPr lang="en-US" sz="1023" b="0" dirty="0">
              <a:solidFill>
                <a:srgbClr val="0000FF"/>
              </a:solidFill>
            </a:endParaRPr>
          </a:p>
          <a:p>
            <a:pPr algn="l"/>
            <a:endParaRPr lang="en-US" sz="1023" b="0" dirty="0">
              <a:solidFill>
                <a:srgbClr val="0000FF"/>
              </a:solidFill>
            </a:endParaRPr>
          </a:p>
          <a:p>
            <a:pPr algn="l"/>
            <a:endParaRPr lang="en-US" sz="1023" b="0" dirty="0">
              <a:solidFill>
                <a:srgbClr val="0000FF"/>
              </a:solidFill>
            </a:endParaRPr>
          </a:p>
          <a:p>
            <a:pPr algn="l"/>
            <a:endParaRPr lang="en-US" sz="1023" b="0" dirty="0">
              <a:solidFill>
                <a:srgbClr val="0000FF"/>
              </a:solidFill>
            </a:endParaRPr>
          </a:p>
          <a:p>
            <a:pPr algn="l"/>
            <a:endParaRPr lang="en-US" sz="1023" b="0" dirty="0"/>
          </a:p>
        </p:txBody>
      </p:sp>
      <p:sp>
        <p:nvSpPr>
          <p:cNvPr id="14" name="Text Box 8">
            <a:extLst>
              <a:ext uri="{FF2B5EF4-FFF2-40B4-BE49-F238E27FC236}">
                <a16:creationId xmlns:a16="http://schemas.microsoft.com/office/drawing/2014/main" id="{393C4397-7CEF-4F3C-A1E2-1B9A24FEE879}"/>
              </a:ext>
            </a:extLst>
          </p:cNvPr>
          <p:cNvSpPr txBox="1"/>
          <p:nvPr/>
        </p:nvSpPr>
        <p:spPr>
          <a:xfrm>
            <a:off x="2526314" y="1004734"/>
            <a:ext cx="2491173" cy="8547593"/>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defPPr>
              <a:defRPr lang="en-US"/>
            </a:defPPr>
            <a:lvl1pPr marR="0" algn="just">
              <a:spcBef>
                <a:spcPts val="0"/>
              </a:spcBef>
              <a:spcAft>
                <a:spcPts val="0"/>
              </a:spcAft>
              <a:defRPr sz="12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defRPr>
            </a:lvl1pPr>
          </a:lstStyle>
          <a:p>
            <a:pPr algn="l"/>
            <a:r>
              <a:rPr lang="en-US" sz="900" u="sng" dirty="0">
                <a:solidFill>
                  <a:schemeClr val="bg1"/>
                </a:solidFill>
                <a:highlight>
                  <a:srgbClr val="000080"/>
                </a:highlight>
              </a:rPr>
              <a:t>E</a:t>
            </a:r>
            <a:r>
              <a:rPr lang="en-US" sz="800" u="sng" dirty="0">
                <a:solidFill>
                  <a:schemeClr val="bg1"/>
                </a:solidFill>
                <a:highlight>
                  <a:srgbClr val="000080"/>
                </a:highlight>
              </a:rPr>
              <a:t>DGEWOOD COC</a:t>
            </a:r>
          </a:p>
          <a:p>
            <a:pPr algn="l"/>
            <a:r>
              <a:rPr lang="en-US" sz="800" b="0" dirty="0"/>
              <a:t>Bro Ken Robinson (SS, TKS, H&amp;S)</a:t>
            </a:r>
          </a:p>
          <a:p>
            <a:pPr algn="l"/>
            <a:r>
              <a:rPr lang="en-US" sz="800" b="0" dirty="0">
                <a:solidFill>
                  <a:schemeClr val="bg1"/>
                </a:solidFill>
              </a:rPr>
              <a:t>Sis Alesha Francis (FM)</a:t>
            </a:r>
          </a:p>
          <a:p>
            <a:pPr algn="l"/>
            <a:r>
              <a:rPr lang="en-US" sz="800" b="0" dirty="0">
                <a:solidFill>
                  <a:schemeClr val="bg1"/>
                </a:solidFill>
              </a:rPr>
              <a:t>Bro Christopher Tillery (GG, TG, PC)</a:t>
            </a:r>
          </a:p>
          <a:p>
            <a:pPr algn="l"/>
            <a:r>
              <a:rPr lang="en-US" sz="800" b="0" dirty="0">
                <a:solidFill>
                  <a:schemeClr val="bg1"/>
                </a:solidFill>
              </a:rPr>
              <a:t>Niles Wilkie (H&amp;S)</a:t>
            </a:r>
          </a:p>
          <a:p>
            <a:pPr algn="l"/>
            <a:r>
              <a:rPr lang="en-US" sz="800" b="0" dirty="0">
                <a:solidFill>
                  <a:schemeClr val="bg1"/>
                </a:solidFill>
              </a:rPr>
              <a:t>Sis Tara Vinson (FM)</a:t>
            </a:r>
          </a:p>
          <a:p>
            <a:pPr algn="l"/>
            <a:r>
              <a:rPr lang="en-US" sz="800" b="0" dirty="0">
                <a:solidFill>
                  <a:schemeClr val="bg1"/>
                </a:solidFill>
              </a:rPr>
              <a:t>Bro Marcus Miles (FM, SS)</a:t>
            </a:r>
          </a:p>
          <a:p>
            <a:pPr algn="l"/>
            <a:r>
              <a:rPr lang="en-US" sz="800" b="0" dirty="0">
                <a:solidFill>
                  <a:schemeClr val="bg1"/>
                </a:solidFill>
              </a:rPr>
              <a:t>The Mendoza Camacho family (H&amp;S,FM)</a:t>
            </a:r>
          </a:p>
          <a:p>
            <a:pPr algn="l"/>
            <a:r>
              <a:rPr lang="en-US" sz="800" b="0" dirty="0">
                <a:solidFill>
                  <a:schemeClr val="bg1"/>
                </a:solidFill>
              </a:rPr>
              <a:t>Sis Janice Brent (FM)</a:t>
            </a:r>
          </a:p>
          <a:p>
            <a:pPr algn="l"/>
            <a:r>
              <a:rPr lang="en-US" sz="800" b="0" dirty="0">
                <a:solidFill>
                  <a:schemeClr val="bg1"/>
                </a:solidFill>
              </a:rPr>
              <a:t>Bro Michael Tillery (H&amp;S)</a:t>
            </a:r>
          </a:p>
          <a:p>
            <a:pPr algn="l"/>
            <a:r>
              <a:rPr lang="en-US" sz="800" b="0" dirty="0">
                <a:solidFill>
                  <a:schemeClr val="bg1"/>
                </a:solidFill>
              </a:rPr>
              <a:t>Sis Michelle Crump (H&amp;S, MP, FM, SG)</a:t>
            </a:r>
          </a:p>
          <a:p>
            <a:pPr algn="l"/>
            <a:r>
              <a:rPr lang="en-US" sz="800" b="0" dirty="0">
                <a:solidFill>
                  <a:schemeClr val="bg1"/>
                </a:solidFill>
              </a:rPr>
              <a:t>Bro William Long (H&amp;S)</a:t>
            </a:r>
          </a:p>
          <a:p>
            <a:pPr algn="l"/>
            <a:r>
              <a:rPr lang="en-US" sz="800" b="0" dirty="0">
                <a:solidFill>
                  <a:schemeClr val="bg1"/>
                </a:solidFill>
              </a:rPr>
              <a:t>Sis Lisa Long, (FM H&amp;S)</a:t>
            </a:r>
          </a:p>
          <a:p>
            <a:pPr algn="l"/>
            <a:r>
              <a:rPr lang="en-US" sz="800" b="0" dirty="0">
                <a:solidFill>
                  <a:schemeClr val="bg1"/>
                </a:solidFill>
              </a:rPr>
              <a:t>Sis Alesha Francis (FM H&amp;S)</a:t>
            </a:r>
          </a:p>
          <a:p>
            <a:pPr algn="l"/>
            <a:r>
              <a:rPr lang="en-US" sz="800" b="0" dirty="0">
                <a:solidFill>
                  <a:schemeClr val="bg1"/>
                </a:solidFill>
              </a:rPr>
              <a:t>Sis Sharon Moore (H&amp;S)</a:t>
            </a:r>
          </a:p>
          <a:p>
            <a:pPr algn="l"/>
            <a:r>
              <a:rPr lang="en-US" sz="800" b="0" dirty="0">
                <a:solidFill>
                  <a:schemeClr val="bg1"/>
                </a:solidFill>
              </a:rPr>
              <a:t>Sis Erica Payne (TG)</a:t>
            </a:r>
          </a:p>
          <a:p>
            <a:pPr algn="l"/>
            <a:endParaRPr lang="en-US" sz="800" u="sng" dirty="0">
              <a:solidFill>
                <a:schemeClr val="bg1"/>
              </a:solidFill>
              <a:highlight>
                <a:srgbClr val="000080"/>
              </a:highlight>
            </a:endParaRPr>
          </a:p>
          <a:p>
            <a:pPr algn="l"/>
            <a:r>
              <a:rPr lang="en-US" sz="800" u="sng" dirty="0">
                <a:solidFill>
                  <a:schemeClr val="bg1"/>
                </a:solidFill>
                <a:highlight>
                  <a:srgbClr val="000080"/>
                </a:highlight>
              </a:rPr>
              <a:t>SICK AND SHUT-IN:</a:t>
            </a:r>
          </a:p>
          <a:p>
            <a:pPr algn="l"/>
            <a:r>
              <a:rPr lang="en-US" sz="800" b="0" dirty="0">
                <a:solidFill>
                  <a:schemeClr val="bg1"/>
                </a:solidFill>
              </a:rPr>
              <a:t>Sis. Paula Thomas (HS)</a:t>
            </a:r>
          </a:p>
          <a:p>
            <a:pPr algn="l"/>
            <a:r>
              <a:rPr lang="en-US" sz="800" b="0" dirty="0">
                <a:solidFill>
                  <a:schemeClr val="bg1"/>
                </a:solidFill>
              </a:rPr>
              <a:t>Sis Shirley Tyler (HS, SS)</a:t>
            </a:r>
          </a:p>
          <a:p>
            <a:pPr algn="l"/>
            <a:r>
              <a:rPr lang="en-US" sz="800" b="0" dirty="0">
                <a:solidFill>
                  <a:schemeClr val="bg1"/>
                </a:solidFill>
              </a:rPr>
              <a:t>Sis Danielle Williams (SS)</a:t>
            </a:r>
          </a:p>
          <a:p>
            <a:pPr algn="l"/>
            <a:r>
              <a:rPr lang="en-US" sz="800" b="0" dirty="0">
                <a:solidFill>
                  <a:schemeClr val="bg1"/>
                </a:solidFill>
              </a:rPr>
              <a:t>Bro Clarence Williams</a:t>
            </a:r>
          </a:p>
          <a:p>
            <a:pPr algn="l"/>
            <a:r>
              <a:rPr lang="en-US" sz="800" b="0" dirty="0">
                <a:solidFill>
                  <a:schemeClr val="bg1"/>
                </a:solidFill>
              </a:rPr>
              <a:t>Bro James and Sis Hazel Leslie (H&amp;S, SS, FM,PC)</a:t>
            </a:r>
          </a:p>
          <a:p>
            <a:pPr algn="l"/>
            <a:r>
              <a:rPr lang="en-US" sz="800" b="0" dirty="0">
                <a:solidFill>
                  <a:schemeClr val="bg1"/>
                </a:solidFill>
              </a:rPr>
              <a:t>The </a:t>
            </a:r>
            <a:r>
              <a:rPr lang="en-US" sz="800" b="0" dirty="0" err="1">
                <a:solidFill>
                  <a:schemeClr val="bg1"/>
                </a:solidFill>
              </a:rPr>
              <a:t>Ballards</a:t>
            </a:r>
            <a:r>
              <a:rPr lang="en-US" sz="800" b="0" dirty="0">
                <a:solidFill>
                  <a:schemeClr val="bg1"/>
                </a:solidFill>
              </a:rPr>
              <a:t> (H&amp;S, MP)</a:t>
            </a:r>
          </a:p>
          <a:p>
            <a:pPr algn="l"/>
            <a:r>
              <a:rPr lang="en-US" sz="800" b="0" dirty="0">
                <a:solidFill>
                  <a:schemeClr val="bg1"/>
                </a:solidFill>
              </a:rPr>
              <a:t>Sis Antionette Gross ( H&amp;S)</a:t>
            </a:r>
          </a:p>
          <a:p>
            <a:pPr algn="l"/>
            <a:r>
              <a:rPr lang="en-US" sz="800" b="0" dirty="0">
                <a:solidFill>
                  <a:schemeClr val="bg1"/>
                </a:solidFill>
              </a:rPr>
              <a:t>The Bennett Family (M)</a:t>
            </a:r>
          </a:p>
          <a:p>
            <a:pPr algn="l"/>
            <a:endParaRPr lang="en-US" sz="800" b="0" dirty="0">
              <a:solidFill>
                <a:schemeClr val="bg1"/>
              </a:solidFill>
            </a:endParaRPr>
          </a:p>
          <a:p>
            <a:pPr algn="l"/>
            <a:r>
              <a:rPr lang="en-US" sz="800" u="sng" dirty="0">
                <a:highlight>
                  <a:srgbClr val="000080"/>
                </a:highlight>
              </a:rPr>
              <a:t>REQUEST FOR OTHERS:</a:t>
            </a:r>
          </a:p>
          <a:p>
            <a:pPr algn="l"/>
            <a:r>
              <a:rPr lang="en-US" sz="800" b="0" dirty="0"/>
              <a:t>James &amp; Heidi Holmes (H&amp;S)</a:t>
            </a:r>
          </a:p>
          <a:p>
            <a:pPr algn="l"/>
            <a:r>
              <a:rPr lang="en-US" sz="800" b="0" dirty="0"/>
              <a:t>Marva Webster</a:t>
            </a:r>
          </a:p>
          <a:p>
            <a:pPr algn="l"/>
            <a:r>
              <a:rPr lang="en-US" sz="800" b="0" dirty="0">
                <a:solidFill>
                  <a:schemeClr val="bg1"/>
                </a:solidFill>
              </a:rPr>
              <a:t>Florence Hawkins (H&amp;S)</a:t>
            </a:r>
          </a:p>
          <a:p>
            <a:pPr algn="l"/>
            <a:r>
              <a:rPr lang="en-US" sz="800" b="0" dirty="0"/>
              <a:t>Maxine Johnson (H&amp;S)</a:t>
            </a:r>
          </a:p>
          <a:p>
            <a:pPr algn="l"/>
            <a:r>
              <a:rPr lang="en-US" sz="800" b="0" dirty="0"/>
              <a:t>Marci McCall (H&amp;S)</a:t>
            </a:r>
          </a:p>
          <a:p>
            <a:pPr algn="l"/>
            <a:r>
              <a:rPr lang="en-US" sz="800" b="0" dirty="0"/>
              <a:t>The </a:t>
            </a:r>
            <a:r>
              <a:rPr lang="en-US" sz="800" b="0" dirty="0" err="1"/>
              <a:t>Ellerbes</a:t>
            </a:r>
            <a:r>
              <a:rPr lang="en-US" sz="800" b="0" dirty="0"/>
              <a:t> (H&amp;S, SS)</a:t>
            </a:r>
          </a:p>
          <a:p>
            <a:pPr algn="l"/>
            <a:r>
              <a:rPr lang="en-US" sz="800" b="0" dirty="0"/>
              <a:t>The McClain family(H&amp;S)</a:t>
            </a:r>
          </a:p>
          <a:p>
            <a:pPr algn="l"/>
            <a:r>
              <a:rPr lang="en-US" sz="800" b="0" dirty="0"/>
              <a:t>Sis Mozella Parks (H&amp;S, SS)</a:t>
            </a:r>
          </a:p>
          <a:p>
            <a:pPr algn="l"/>
            <a:r>
              <a:rPr lang="en-US" sz="800" b="0" dirty="0"/>
              <a:t>Bro Artist </a:t>
            </a:r>
            <a:r>
              <a:rPr lang="en-US" sz="800" b="0" dirty="0" err="1"/>
              <a:t>Jamez</a:t>
            </a:r>
            <a:r>
              <a:rPr lang="en-US" sz="800" b="0" dirty="0"/>
              <a:t> (FM)</a:t>
            </a:r>
          </a:p>
          <a:p>
            <a:pPr algn="l"/>
            <a:r>
              <a:rPr lang="en-US" sz="800" b="0" dirty="0">
                <a:solidFill>
                  <a:schemeClr val="bg1"/>
                </a:solidFill>
              </a:rPr>
              <a:t>Sis Diana Williams ( H&amp;S, FM)</a:t>
            </a:r>
          </a:p>
          <a:p>
            <a:pPr algn="l"/>
            <a:r>
              <a:rPr lang="en-US" sz="800" b="0" dirty="0">
                <a:solidFill>
                  <a:schemeClr val="bg1"/>
                </a:solidFill>
              </a:rPr>
              <a:t>Bro William Whitaker (H&amp;S)</a:t>
            </a:r>
          </a:p>
          <a:p>
            <a:pPr algn="l"/>
            <a:r>
              <a:rPr lang="en-US" sz="800" b="0" dirty="0">
                <a:solidFill>
                  <a:schemeClr val="bg1"/>
                </a:solidFill>
              </a:rPr>
              <a:t>Mya Jackson (FM H&amp;S)</a:t>
            </a:r>
          </a:p>
          <a:p>
            <a:pPr algn="l"/>
            <a:r>
              <a:rPr lang="en-US" sz="800" b="0" dirty="0"/>
              <a:t>Sis Pamela James (FM, FM TG, TKS)</a:t>
            </a:r>
          </a:p>
          <a:p>
            <a:pPr algn="l"/>
            <a:r>
              <a:rPr lang="en-US" sz="800" b="0" dirty="0"/>
              <a:t>Bro Erik Gerald (R&lt; SG, FM)</a:t>
            </a:r>
          </a:p>
          <a:p>
            <a:pPr algn="l"/>
            <a:r>
              <a:rPr lang="en-US" sz="800" b="0" dirty="0"/>
              <a:t>Sis Barbara Goodman (H&amp;S)</a:t>
            </a:r>
          </a:p>
          <a:p>
            <a:pPr algn="l"/>
            <a:r>
              <a:rPr lang="en-US" sz="800" b="0" dirty="0"/>
              <a:t>Pamela Cannady</a:t>
            </a:r>
          </a:p>
          <a:p>
            <a:pPr algn="l"/>
            <a:r>
              <a:rPr lang="en-US" sz="800" b="0" dirty="0"/>
              <a:t>Bob </a:t>
            </a:r>
            <a:r>
              <a:rPr lang="en-US" sz="800" b="0" dirty="0" err="1"/>
              <a:t>Deweese</a:t>
            </a:r>
            <a:r>
              <a:rPr lang="en-US" sz="800" b="0" dirty="0"/>
              <a:t> 9H&amp;S)</a:t>
            </a:r>
          </a:p>
          <a:p>
            <a:pPr algn="l"/>
            <a:r>
              <a:rPr lang="en-US" sz="800" b="0" dirty="0"/>
              <a:t>Don </a:t>
            </a:r>
            <a:r>
              <a:rPr lang="en-US" sz="800" b="0" dirty="0" err="1"/>
              <a:t>Mouzon</a:t>
            </a:r>
            <a:r>
              <a:rPr lang="en-US" sz="800" b="0" dirty="0"/>
              <a:t> (M)</a:t>
            </a:r>
          </a:p>
          <a:p>
            <a:pPr algn="l"/>
            <a:r>
              <a:rPr lang="en-US" sz="800" b="0" dirty="0"/>
              <a:t>Gregory Brown (H&amp;S)</a:t>
            </a:r>
          </a:p>
          <a:p>
            <a:pPr algn="l"/>
            <a:r>
              <a:rPr lang="en-US" sz="800" b="0" dirty="0"/>
              <a:t>Denise Dunlap</a:t>
            </a:r>
          </a:p>
          <a:p>
            <a:pPr algn="l"/>
            <a:r>
              <a:rPr lang="en-US" sz="800" b="0" dirty="0"/>
              <a:t>Deborah Rite</a:t>
            </a:r>
          </a:p>
          <a:p>
            <a:pPr algn="l"/>
            <a:r>
              <a:rPr lang="en-US" sz="800" b="0" dirty="0"/>
              <a:t>Elizabeth Logan</a:t>
            </a:r>
          </a:p>
          <a:p>
            <a:pPr algn="l"/>
            <a:r>
              <a:rPr lang="en-US" sz="800" b="0" dirty="0"/>
              <a:t>Lonnie Moore (SS)</a:t>
            </a:r>
          </a:p>
          <a:p>
            <a:pPr algn="l"/>
            <a:r>
              <a:rPr lang="en-US" sz="800" b="0" dirty="0"/>
              <a:t>Nick Service (H&amp;S)</a:t>
            </a:r>
          </a:p>
          <a:p>
            <a:pPr algn="l"/>
            <a:r>
              <a:rPr lang="en-US" sz="800" b="0" dirty="0"/>
              <a:t>Steve Grossman (H&amp;S)</a:t>
            </a:r>
          </a:p>
          <a:p>
            <a:pPr algn="l"/>
            <a:r>
              <a:rPr lang="en-US" sz="800" b="0" dirty="0"/>
              <a:t>Sis Angela Womack (FM, FF, W)</a:t>
            </a:r>
          </a:p>
          <a:p>
            <a:pPr algn="l"/>
            <a:r>
              <a:rPr lang="en-US" sz="800" b="0" dirty="0"/>
              <a:t>Sis Diamond Snowden (FM, GG, PC)</a:t>
            </a:r>
          </a:p>
          <a:p>
            <a:pPr algn="l"/>
            <a:r>
              <a:rPr lang="en-US" sz="800" b="0" dirty="0"/>
              <a:t>Mike </a:t>
            </a:r>
            <a:r>
              <a:rPr lang="en-US" sz="800" b="0" dirty="0" err="1"/>
              <a:t>Brindell</a:t>
            </a:r>
            <a:r>
              <a:rPr lang="en-US" sz="800" b="0" dirty="0"/>
              <a:t> (H&amp;S)</a:t>
            </a:r>
          </a:p>
          <a:p>
            <a:pPr algn="l"/>
            <a:r>
              <a:rPr lang="en-US" sz="800" b="0" dirty="0"/>
              <a:t>Kay Carter (GG)</a:t>
            </a:r>
          </a:p>
          <a:p>
            <a:pPr algn="l"/>
            <a:r>
              <a:rPr lang="en-US" sz="800" b="0" dirty="0"/>
              <a:t>Chelsey (M)</a:t>
            </a:r>
          </a:p>
          <a:p>
            <a:pPr algn="l"/>
            <a:r>
              <a:rPr lang="en-US" sz="800" b="0" dirty="0"/>
              <a:t>Sis Jennie Johnson (FM H&amp;S, TG)</a:t>
            </a:r>
          </a:p>
          <a:p>
            <a:pPr algn="l"/>
            <a:r>
              <a:rPr lang="en-US" sz="800" b="0" dirty="0"/>
              <a:t>Denise Dunlap (TH, SG)</a:t>
            </a:r>
          </a:p>
          <a:p>
            <a:pPr algn="l"/>
            <a:r>
              <a:rPr lang="en-US" sz="800" b="0" dirty="0"/>
              <a:t>Willard Derry (H&amp;S)</a:t>
            </a:r>
          </a:p>
          <a:p>
            <a:pPr algn="l"/>
            <a:r>
              <a:rPr lang="en-US" sz="800" b="0" dirty="0"/>
              <a:t>Sis Daija McCall (SG, SS)</a:t>
            </a:r>
          </a:p>
          <a:p>
            <a:pPr algn="l"/>
            <a:r>
              <a:rPr lang="en-US" sz="800" b="0" dirty="0"/>
              <a:t>Debby Wolfe (MP)</a:t>
            </a:r>
          </a:p>
          <a:p>
            <a:pPr algn="l"/>
            <a:r>
              <a:rPr lang="en-US" sz="800" b="0" dirty="0"/>
              <a:t>Don </a:t>
            </a:r>
            <a:r>
              <a:rPr lang="en-US" sz="800" b="0" dirty="0" err="1"/>
              <a:t>Mouzon</a:t>
            </a:r>
            <a:r>
              <a:rPr lang="en-US" sz="800" b="0" dirty="0"/>
              <a:t> (M)</a:t>
            </a:r>
          </a:p>
          <a:p>
            <a:pPr algn="l"/>
            <a:r>
              <a:rPr lang="en-US" sz="800" b="0" dirty="0"/>
              <a:t>James &amp; Linda Robinson</a:t>
            </a:r>
          </a:p>
        </p:txBody>
      </p:sp>
      <p:sp>
        <p:nvSpPr>
          <p:cNvPr id="16" name="Text Box 8">
            <a:extLst>
              <a:ext uri="{FF2B5EF4-FFF2-40B4-BE49-F238E27FC236}">
                <a16:creationId xmlns:a16="http://schemas.microsoft.com/office/drawing/2014/main" id="{A3AD7033-CDC1-4DD2-833F-86B0B83C18DD}"/>
              </a:ext>
            </a:extLst>
          </p:cNvPr>
          <p:cNvSpPr txBox="1"/>
          <p:nvPr/>
        </p:nvSpPr>
        <p:spPr>
          <a:xfrm>
            <a:off x="5017487" y="1020286"/>
            <a:ext cx="2479521" cy="8547591"/>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defPPr>
              <a:defRPr lang="en-US"/>
            </a:defPPr>
            <a:lvl1pPr marR="0" algn="just">
              <a:spcBef>
                <a:spcPts val="0"/>
              </a:spcBef>
              <a:spcAft>
                <a:spcPts val="0"/>
              </a:spcAft>
              <a:defRPr sz="12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defRPr>
            </a:lvl1pPr>
          </a:lstStyle>
          <a:p>
            <a:r>
              <a:rPr lang="en-US" sz="800" u="sng" dirty="0">
                <a:highlight>
                  <a:srgbClr val="000080"/>
                </a:highlight>
              </a:rPr>
              <a:t>OTHER INTERCESORY PRAYERS :</a:t>
            </a:r>
            <a:endParaRPr lang="en-US" sz="800" b="0" dirty="0">
              <a:highlight>
                <a:srgbClr val="000080"/>
              </a:highlight>
            </a:endParaRPr>
          </a:p>
          <a:p>
            <a:r>
              <a:rPr lang="en-US" sz="800" b="0" dirty="0"/>
              <a:t>Please continue to pray for all who are dealing with the effects of COVID, RSV, and other viruses and flus that are affecting the health care system. </a:t>
            </a:r>
          </a:p>
          <a:p>
            <a:endParaRPr lang="en-US" sz="800" b="0" dirty="0"/>
          </a:p>
          <a:p>
            <a:r>
              <a:rPr lang="en-US" sz="800" b="0" dirty="0"/>
              <a:t>Let’s continue to pray for our Elected Officials, our government, and the entire world. </a:t>
            </a:r>
          </a:p>
          <a:p>
            <a:endParaRPr lang="en-US" sz="800" b="0" dirty="0"/>
          </a:p>
          <a:p>
            <a:r>
              <a:rPr lang="en-US" sz="800" b="0" dirty="0"/>
              <a:t>Let us pray for all who have been affected by gun violence and mass shootings, and for the families and those who have been injured or killed. </a:t>
            </a:r>
          </a:p>
          <a:p>
            <a:endParaRPr lang="en-US" sz="800" b="0" dirty="0"/>
          </a:p>
          <a:p>
            <a:r>
              <a:rPr lang="en-US" sz="800" b="0" dirty="0"/>
              <a:t>Let us pray for those who continue to be caught in wars</a:t>
            </a:r>
          </a:p>
          <a:p>
            <a:endParaRPr lang="en-US" sz="800" b="0" dirty="0"/>
          </a:p>
          <a:p>
            <a:r>
              <a:rPr lang="en-US" sz="800" b="0" dirty="0"/>
              <a:t>Let us continue to pray for the Churches of Christ worldwide, especially for our East Baltimore and Edgewood Families. Let’s continue to pray for all who continue to worship virtually from home. Let us pray especially for all who have fallen away.  </a:t>
            </a:r>
          </a:p>
          <a:p>
            <a:endParaRPr lang="en-US" sz="800" b="0" dirty="0"/>
          </a:p>
          <a:p>
            <a:r>
              <a:rPr lang="en-US" sz="800" b="0" dirty="0"/>
              <a:t>Let us continue to pray for the homeless and those without hope. Let us pray for all who are struggling spiritually, physically, mentally, and emotionally.</a:t>
            </a:r>
          </a:p>
          <a:p>
            <a:endParaRPr lang="en-US" sz="800" b="0" dirty="0"/>
          </a:p>
          <a:p>
            <a:r>
              <a:rPr lang="en-US" sz="800" b="0" dirty="0"/>
              <a:t>Let us pray for the all the ministries and classes taking place at East Baltimore, and for the Teachers who are working  to equip us as Leaders and workers involved in Kingdom Business.</a:t>
            </a:r>
          </a:p>
          <a:p>
            <a:endParaRPr lang="en-US" sz="800" b="0" dirty="0"/>
          </a:p>
          <a:p>
            <a:r>
              <a:rPr lang="en-US" sz="800" b="0" dirty="0"/>
              <a:t>Let us pray for all who are lost without GOD.</a:t>
            </a:r>
          </a:p>
          <a:p>
            <a:r>
              <a:rPr lang="en-US" sz="800" b="0" dirty="0">
                <a:solidFill>
                  <a:schemeClr val="bg1"/>
                </a:solidFill>
              </a:rPr>
              <a:t>All families that are suffering losses de to the bridge collapse.</a:t>
            </a:r>
          </a:p>
          <a:p>
            <a:endParaRPr lang="en-US" sz="800" b="0" dirty="0">
              <a:solidFill>
                <a:schemeClr val="bg1"/>
              </a:solidFill>
            </a:endParaRPr>
          </a:p>
          <a:p>
            <a:r>
              <a:rPr lang="en-US" sz="1000" u="sng" dirty="0">
                <a:highlight>
                  <a:srgbClr val="000080"/>
                </a:highlight>
              </a:rPr>
              <a:t>Mourning:</a:t>
            </a:r>
          </a:p>
          <a:p>
            <a:endParaRPr lang="en-US" sz="1000" b="0" dirty="0"/>
          </a:p>
          <a:p>
            <a:r>
              <a:rPr lang="en-US" sz="1000" b="0" dirty="0"/>
              <a:t>Visit and Encourage</a:t>
            </a:r>
          </a:p>
          <a:p>
            <a:r>
              <a:rPr lang="en-US" sz="800" b="0" dirty="0"/>
              <a:t>Let us continue to pray for those who are mourning losses at this time. </a:t>
            </a:r>
          </a:p>
          <a:p>
            <a:pPr algn="l"/>
            <a:endParaRPr lang="en-US" sz="800" b="0" dirty="0">
              <a:solidFill>
                <a:schemeClr val="bg1"/>
              </a:solidFill>
            </a:endParaRPr>
          </a:p>
          <a:p>
            <a:pPr algn="l"/>
            <a:r>
              <a:rPr lang="en-US" sz="800" b="0" dirty="0">
                <a:solidFill>
                  <a:schemeClr val="bg1"/>
                </a:solidFill>
              </a:rPr>
              <a:t> </a:t>
            </a:r>
          </a:p>
          <a:p>
            <a:pPr algn="l"/>
            <a:endParaRPr lang="en-US" sz="800" b="0" baseline="30000" dirty="0">
              <a:solidFill>
                <a:schemeClr val="bg1"/>
              </a:solidFill>
            </a:endParaRPr>
          </a:p>
        </p:txBody>
      </p:sp>
      <p:sp>
        <p:nvSpPr>
          <p:cNvPr id="18" name="Rectangle 17">
            <a:extLst>
              <a:ext uri="{FF2B5EF4-FFF2-40B4-BE49-F238E27FC236}">
                <a16:creationId xmlns:a16="http://schemas.microsoft.com/office/drawing/2014/main" id="{072671F5-5B37-4002-B4A5-23B8B19D28DE}"/>
              </a:ext>
            </a:extLst>
          </p:cNvPr>
          <p:cNvSpPr/>
          <p:nvPr/>
        </p:nvSpPr>
        <p:spPr>
          <a:xfrm>
            <a:off x="29243" y="358524"/>
            <a:ext cx="7485321" cy="74853"/>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C4C409E7-1F80-4D8F-A0C8-BE39849C297E}"/>
              </a:ext>
            </a:extLst>
          </p:cNvPr>
          <p:cNvSpPr/>
          <p:nvPr/>
        </p:nvSpPr>
        <p:spPr>
          <a:xfrm>
            <a:off x="29243" y="6262"/>
            <a:ext cx="7485321" cy="74853"/>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11" name="Text Box 8">
            <a:extLst>
              <a:ext uri="{FF2B5EF4-FFF2-40B4-BE49-F238E27FC236}">
                <a16:creationId xmlns:a16="http://schemas.microsoft.com/office/drawing/2014/main" id="{B4F63AB2-ADB8-4911-96E8-9A9F37DF084F}"/>
              </a:ext>
            </a:extLst>
          </p:cNvPr>
          <p:cNvSpPr txBox="1"/>
          <p:nvPr/>
        </p:nvSpPr>
        <p:spPr>
          <a:xfrm>
            <a:off x="46792" y="1020284"/>
            <a:ext cx="2472988" cy="8527677"/>
          </a:xfrm>
          <a:prstGeom prst="rect">
            <a:avLst/>
          </a:prstGeom>
          <a:solidFill>
            <a:schemeClr val="tx1">
              <a:lumMod val="75000"/>
              <a:lumOff val="2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defPPr>
              <a:defRPr lang="en-US"/>
            </a:defPPr>
            <a:lvl1pPr marR="0" algn="just">
              <a:spcBef>
                <a:spcPts val="0"/>
              </a:spcBef>
              <a:spcAft>
                <a:spcPts val="0"/>
              </a:spcAft>
              <a:defRPr sz="12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defRPr>
            </a:lvl1pPr>
          </a:lstStyle>
          <a:p>
            <a:pPr algn="l"/>
            <a:r>
              <a:rPr lang="en-US" sz="1100" u="sng" dirty="0">
                <a:solidFill>
                  <a:schemeClr val="bg1"/>
                </a:solidFill>
                <a:highlight>
                  <a:srgbClr val="000080"/>
                </a:highlight>
              </a:rPr>
              <a:t>PRAYER REQUESTS:</a:t>
            </a:r>
          </a:p>
          <a:p>
            <a:pPr algn="l"/>
            <a:r>
              <a:rPr lang="en-US" sz="800" b="0" dirty="0">
                <a:solidFill>
                  <a:schemeClr val="bg1"/>
                </a:solidFill>
              </a:rPr>
              <a:t>All Members of  East Baltimore COC</a:t>
            </a:r>
          </a:p>
          <a:p>
            <a:pPr algn="l"/>
            <a:r>
              <a:rPr lang="en-US" sz="800" b="0" dirty="0">
                <a:solidFill>
                  <a:schemeClr val="bg1"/>
                </a:solidFill>
              </a:rPr>
              <a:t>Bro &amp; Sis Bethea (</a:t>
            </a:r>
            <a:r>
              <a:rPr lang="en-US" sz="800" b="0" dirty="0" err="1">
                <a:solidFill>
                  <a:schemeClr val="bg1"/>
                </a:solidFill>
              </a:rPr>
              <a:t>Tg</a:t>
            </a:r>
            <a:r>
              <a:rPr lang="en-US" sz="800" b="0" dirty="0">
                <a:solidFill>
                  <a:schemeClr val="bg1"/>
                </a:solidFill>
              </a:rPr>
              <a:t>, FM)</a:t>
            </a:r>
          </a:p>
          <a:p>
            <a:pPr algn="l"/>
            <a:r>
              <a:rPr lang="en-US" sz="800" b="0" dirty="0">
                <a:solidFill>
                  <a:schemeClr val="bg1"/>
                </a:solidFill>
              </a:rPr>
              <a:t>Bro Veale ( SG, HS, FM)</a:t>
            </a:r>
          </a:p>
          <a:p>
            <a:pPr algn="l"/>
            <a:r>
              <a:rPr lang="en-US" sz="800" b="0" dirty="0">
                <a:solidFill>
                  <a:schemeClr val="bg1"/>
                </a:solidFill>
              </a:rPr>
              <a:t>Bro &amp; Sis Sharpe (SG, FM, H&amp;S, CM)</a:t>
            </a:r>
          </a:p>
          <a:p>
            <a:pPr algn="l"/>
            <a:r>
              <a:rPr lang="en-US" sz="800" b="0" dirty="0">
                <a:solidFill>
                  <a:schemeClr val="bg1"/>
                </a:solidFill>
              </a:rPr>
              <a:t>Bro &amp; Sis McCall (H&amp;S,  TKS)</a:t>
            </a:r>
          </a:p>
          <a:p>
            <a:pPr algn="l"/>
            <a:r>
              <a:rPr lang="en-US" sz="800" b="0" dirty="0">
                <a:solidFill>
                  <a:schemeClr val="bg1"/>
                </a:solidFill>
              </a:rPr>
              <a:t>The Kings (SG, FM, CM, H&amp;S)</a:t>
            </a:r>
          </a:p>
          <a:p>
            <a:pPr algn="l"/>
            <a:r>
              <a:rPr lang="en-US" sz="800" b="0" dirty="0">
                <a:solidFill>
                  <a:schemeClr val="bg1"/>
                </a:solidFill>
              </a:rPr>
              <a:t>Bro </a:t>
            </a:r>
            <a:r>
              <a:rPr lang="en-US" sz="800" b="0" dirty="0" err="1">
                <a:solidFill>
                  <a:schemeClr val="bg1"/>
                </a:solidFill>
              </a:rPr>
              <a:t>Kenico</a:t>
            </a:r>
            <a:r>
              <a:rPr lang="en-US" sz="800" b="0" dirty="0">
                <a:solidFill>
                  <a:schemeClr val="bg1"/>
                </a:solidFill>
              </a:rPr>
              <a:t> Hines (SG, FM)</a:t>
            </a:r>
          </a:p>
          <a:p>
            <a:pPr algn="l"/>
            <a:r>
              <a:rPr lang="en-US" sz="800" b="0" dirty="0">
                <a:solidFill>
                  <a:schemeClr val="bg1"/>
                </a:solidFill>
              </a:rPr>
              <a:t>Sis Tracy Walker ( SS, GG, TKS, H&amp;S, TG)</a:t>
            </a:r>
          </a:p>
          <a:p>
            <a:pPr algn="l"/>
            <a:r>
              <a:rPr lang="en-US" sz="800" b="0" dirty="0">
                <a:solidFill>
                  <a:schemeClr val="bg1"/>
                </a:solidFill>
              </a:rPr>
              <a:t>Sis Helen Spann (H&amp;S, SG, FM, CM)</a:t>
            </a:r>
          </a:p>
          <a:p>
            <a:pPr algn="l"/>
            <a:r>
              <a:rPr lang="en-US" sz="800" b="0" dirty="0">
                <a:solidFill>
                  <a:schemeClr val="bg1"/>
                </a:solidFill>
              </a:rPr>
              <a:t>Bro </a:t>
            </a:r>
            <a:r>
              <a:rPr lang="en-US" sz="800" b="0" dirty="0" err="1">
                <a:solidFill>
                  <a:schemeClr val="bg1"/>
                </a:solidFill>
              </a:rPr>
              <a:t>Achaniel</a:t>
            </a:r>
            <a:r>
              <a:rPr lang="en-US" sz="800" b="0" dirty="0">
                <a:solidFill>
                  <a:schemeClr val="bg1"/>
                </a:solidFill>
              </a:rPr>
              <a:t> Lucas (HS, FM, FF,CM)</a:t>
            </a:r>
          </a:p>
          <a:p>
            <a:pPr algn="l"/>
            <a:r>
              <a:rPr lang="en-US" sz="800" b="0" dirty="0">
                <a:solidFill>
                  <a:schemeClr val="bg1"/>
                </a:solidFill>
              </a:rPr>
              <a:t>The </a:t>
            </a:r>
            <a:r>
              <a:rPr lang="en-US" sz="800" b="0" dirty="0" err="1">
                <a:solidFill>
                  <a:schemeClr val="bg1"/>
                </a:solidFill>
              </a:rPr>
              <a:t>Claibornes</a:t>
            </a:r>
            <a:r>
              <a:rPr lang="en-US" sz="800" b="0" dirty="0">
                <a:solidFill>
                  <a:schemeClr val="bg1"/>
                </a:solidFill>
              </a:rPr>
              <a:t> ( H&amp;S, FM, CW, TG)</a:t>
            </a:r>
          </a:p>
          <a:p>
            <a:pPr algn="l"/>
            <a:r>
              <a:rPr lang="en-US" sz="800" b="0" dirty="0">
                <a:solidFill>
                  <a:schemeClr val="bg1"/>
                </a:solidFill>
              </a:rPr>
              <a:t>Sis Darlene Grant(FM, H&amp;S, MP, TKS)</a:t>
            </a:r>
          </a:p>
          <a:p>
            <a:pPr algn="l"/>
            <a:r>
              <a:rPr lang="en-US" sz="800" b="0" dirty="0">
                <a:solidFill>
                  <a:schemeClr val="bg1"/>
                </a:solidFill>
              </a:rPr>
              <a:t>Sis Jeanette </a:t>
            </a:r>
            <a:r>
              <a:rPr lang="en-US" sz="800" b="0" dirty="0" err="1">
                <a:solidFill>
                  <a:schemeClr val="bg1"/>
                </a:solidFill>
              </a:rPr>
              <a:t>Ortegon</a:t>
            </a:r>
            <a:r>
              <a:rPr lang="en-US" sz="800" b="0" dirty="0">
                <a:solidFill>
                  <a:schemeClr val="bg1"/>
                </a:solidFill>
              </a:rPr>
              <a:t> (H&amp;S, SG, FM)</a:t>
            </a:r>
          </a:p>
          <a:p>
            <a:pPr algn="l"/>
            <a:r>
              <a:rPr lang="en-US" sz="800" b="0" dirty="0">
                <a:solidFill>
                  <a:schemeClr val="bg1"/>
                </a:solidFill>
              </a:rPr>
              <a:t>Sis </a:t>
            </a:r>
            <a:r>
              <a:rPr lang="en-US" sz="800" b="0" dirty="0" err="1">
                <a:solidFill>
                  <a:schemeClr val="bg1"/>
                </a:solidFill>
              </a:rPr>
              <a:t>Shalawnda</a:t>
            </a:r>
            <a:r>
              <a:rPr lang="en-US" sz="800" b="0" dirty="0">
                <a:solidFill>
                  <a:schemeClr val="bg1"/>
                </a:solidFill>
              </a:rPr>
              <a:t> Suggs (FM, TKS, SG)</a:t>
            </a:r>
          </a:p>
          <a:p>
            <a:pPr algn="l"/>
            <a:r>
              <a:rPr lang="en-US" sz="800" b="0" dirty="0">
                <a:solidFill>
                  <a:schemeClr val="bg1"/>
                </a:solidFill>
              </a:rPr>
              <a:t>Sis Gwen Jackson (SG, FM PC, GG)</a:t>
            </a:r>
          </a:p>
          <a:p>
            <a:pPr algn="l"/>
            <a:r>
              <a:rPr lang="en-US" sz="800" b="0" dirty="0">
                <a:solidFill>
                  <a:schemeClr val="bg1"/>
                </a:solidFill>
              </a:rPr>
              <a:t>Bro &amp; Sis Washington (FM, TKS, M, SS)</a:t>
            </a:r>
          </a:p>
          <a:p>
            <a:pPr algn="l"/>
            <a:r>
              <a:rPr lang="en-US" sz="800" b="0" dirty="0">
                <a:solidFill>
                  <a:schemeClr val="bg1"/>
                </a:solidFill>
              </a:rPr>
              <a:t>Sis Kim Hamilton (FM, H&amp;S)</a:t>
            </a:r>
          </a:p>
          <a:p>
            <a:pPr algn="l"/>
            <a:r>
              <a:rPr lang="en-US" sz="800" b="0" dirty="0">
                <a:solidFill>
                  <a:schemeClr val="bg1"/>
                </a:solidFill>
              </a:rPr>
              <a:t>Sis. Eleanor Holt (H&amp;S, FM, CM, TKS)</a:t>
            </a:r>
          </a:p>
          <a:p>
            <a:pPr algn="l"/>
            <a:r>
              <a:rPr lang="en-US" sz="800" b="0" dirty="0">
                <a:solidFill>
                  <a:schemeClr val="bg1"/>
                </a:solidFill>
              </a:rPr>
              <a:t>Sis. Ebony Bannister (FM, SG, HS, TKS,  GG)</a:t>
            </a:r>
          </a:p>
          <a:p>
            <a:pPr algn="l"/>
            <a:r>
              <a:rPr lang="en-US" sz="800" b="0" dirty="0">
                <a:solidFill>
                  <a:schemeClr val="bg1"/>
                </a:solidFill>
              </a:rPr>
              <a:t>Sis Edna Cousin (H&amp;S)</a:t>
            </a:r>
          </a:p>
          <a:p>
            <a:pPr algn="l"/>
            <a:r>
              <a:rPr lang="en-US" sz="800" b="0" dirty="0">
                <a:solidFill>
                  <a:schemeClr val="bg1"/>
                </a:solidFill>
              </a:rPr>
              <a:t>Sis Tamlyn Franklin (FM, GG, DM, TG)</a:t>
            </a:r>
          </a:p>
          <a:p>
            <a:pPr algn="l"/>
            <a:r>
              <a:rPr lang="en-US" sz="800" b="0" dirty="0">
                <a:solidFill>
                  <a:schemeClr val="bg1"/>
                </a:solidFill>
              </a:rPr>
              <a:t>Sis </a:t>
            </a:r>
            <a:r>
              <a:rPr lang="en-US" sz="800" b="0" dirty="0" err="1">
                <a:solidFill>
                  <a:schemeClr val="bg1"/>
                </a:solidFill>
              </a:rPr>
              <a:t>Emmani</a:t>
            </a:r>
            <a:r>
              <a:rPr lang="en-US" sz="800" b="0" dirty="0">
                <a:solidFill>
                  <a:schemeClr val="bg1"/>
                </a:solidFill>
              </a:rPr>
              <a:t> West(H&amp;S, FF TG, SG, FF, DM, H&amp;S))</a:t>
            </a:r>
          </a:p>
          <a:p>
            <a:pPr algn="l"/>
            <a:r>
              <a:rPr lang="en-US" sz="800" b="0" dirty="0">
                <a:solidFill>
                  <a:schemeClr val="bg1"/>
                </a:solidFill>
              </a:rPr>
              <a:t>Sis Helen Spann (FM, SG)</a:t>
            </a:r>
          </a:p>
          <a:p>
            <a:pPr algn="l"/>
            <a:r>
              <a:rPr lang="en-US" sz="800" b="0" dirty="0">
                <a:solidFill>
                  <a:schemeClr val="bg1"/>
                </a:solidFill>
              </a:rPr>
              <a:t>The Mercer family (FM H&amp;S, TG, CW M)</a:t>
            </a:r>
          </a:p>
          <a:p>
            <a:pPr algn="l"/>
            <a:r>
              <a:rPr lang="en-US" sz="800" b="0" dirty="0">
                <a:solidFill>
                  <a:schemeClr val="bg1"/>
                </a:solidFill>
              </a:rPr>
              <a:t>Sis Geraldine Dixon (FM H&amp;S)</a:t>
            </a:r>
          </a:p>
          <a:p>
            <a:pPr algn="l"/>
            <a:r>
              <a:rPr lang="en-US" sz="800" b="0" dirty="0">
                <a:solidFill>
                  <a:schemeClr val="bg1"/>
                </a:solidFill>
              </a:rPr>
              <a:t>Sis Antoinette Gross (FM)</a:t>
            </a:r>
          </a:p>
          <a:p>
            <a:pPr algn="l"/>
            <a:r>
              <a:rPr lang="en-US" sz="800" b="0" dirty="0">
                <a:solidFill>
                  <a:schemeClr val="bg1"/>
                </a:solidFill>
              </a:rPr>
              <a:t>Sis Geraldine Dixon (FM, SG, H&amp;S)</a:t>
            </a:r>
          </a:p>
          <a:p>
            <a:pPr algn="l"/>
            <a:r>
              <a:rPr lang="en-US" sz="800" b="0" dirty="0">
                <a:solidFill>
                  <a:schemeClr val="bg1"/>
                </a:solidFill>
              </a:rPr>
              <a:t>Bro </a:t>
            </a:r>
            <a:r>
              <a:rPr lang="en-US" sz="800" b="0" dirty="0" err="1">
                <a:solidFill>
                  <a:schemeClr val="bg1"/>
                </a:solidFill>
              </a:rPr>
              <a:t>Sharlon</a:t>
            </a:r>
            <a:r>
              <a:rPr lang="en-US" sz="800" b="0" dirty="0">
                <a:solidFill>
                  <a:schemeClr val="bg1"/>
                </a:solidFill>
              </a:rPr>
              <a:t> </a:t>
            </a:r>
            <a:r>
              <a:rPr lang="en-US" sz="800" b="0" dirty="0" err="1">
                <a:solidFill>
                  <a:schemeClr val="bg1"/>
                </a:solidFill>
              </a:rPr>
              <a:t>Binesar</a:t>
            </a:r>
            <a:r>
              <a:rPr lang="en-US" sz="800" b="0" dirty="0">
                <a:solidFill>
                  <a:schemeClr val="bg1"/>
                </a:solidFill>
              </a:rPr>
              <a:t> (GG, SS)</a:t>
            </a:r>
          </a:p>
          <a:p>
            <a:pPr algn="l"/>
            <a:r>
              <a:rPr lang="en-US" sz="800" b="0" dirty="0">
                <a:solidFill>
                  <a:schemeClr val="bg1"/>
                </a:solidFill>
              </a:rPr>
              <a:t>Sis Edna Cousin (H&amp;S, TKS, SS)</a:t>
            </a:r>
          </a:p>
          <a:p>
            <a:pPr algn="l"/>
            <a:r>
              <a:rPr lang="en-US" sz="800" b="0" dirty="0">
                <a:solidFill>
                  <a:schemeClr val="bg1"/>
                </a:solidFill>
              </a:rPr>
              <a:t>Sis Shika Jenkins(FM,W)</a:t>
            </a:r>
          </a:p>
          <a:p>
            <a:pPr algn="l"/>
            <a:r>
              <a:rPr lang="en-US" sz="800" b="0" dirty="0">
                <a:solidFill>
                  <a:schemeClr val="bg1"/>
                </a:solidFill>
              </a:rPr>
              <a:t>Sis </a:t>
            </a:r>
            <a:r>
              <a:rPr lang="en-US" sz="800" b="0" dirty="0" err="1">
                <a:solidFill>
                  <a:schemeClr val="bg1"/>
                </a:solidFill>
              </a:rPr>
              <a:t>Lorertta</a:t>
            </a:r>
            <a:r>
              <a:rPr lang="en-US" sz="800" b="0" dirty="0">
                <a:solidFill>
                  <a:schemeClr val="bg1"/>
                </a:solidFill>
              </a:rPr>
              <a:t> </a:t>
            </a:r>
            <a:r>
              <a:rPr lang="en-US" sz="800" b="0" dirty="0" err="1">
                <a:solidFill>
                  <a:schemeClr val="bg1"/>
                </a:solidFill>
              </a:rPr>
              <a:t>Caston</a:t>
            </a:r>
            <a:r>
              <a:rPr lang="en-US" sz="800" b="0" dirty="0">
                <a:solidFill>
                  <a:schemeClr val="bg1"/>
                </a:solidFill>
              </a:rPr>
              <a:t> (H&amp;S)</a:t>
            </a:r>
          </a:p>
          <a:p>
            <a:pPr algn="l"/>
            <a:r>
              <a:rPr lang="en-US" sz="800" b="0" dirty="0">
                <a:solidFill>
                  <a:schemeClr val="bg1"/>
                </a:solidFill>
              </a:rPr>
              <a:t>Sis Cherry Moody (SG, TKS, CM)</a:t>
            </a:r>
          </a:p>
          <a:p>
            <a:pPr algn="l"/>
            <a:r>
              <a:rPr lang="en-US" sz="800" b="0" dirty="0">
                <a:solidFill>
                  <a:schemeClr val="bg1"/>
                </a:solidFill>
              </a:rPr>
              <a:t>Sis Aniyah Warfield (FM H&amp;S)</a:t>
            </a:r>
          </a:p>
          <a:p>
            <a:pPr algn="l"/>
            <a:r>
              <a:rPr lang="en-US" sz="800" b="0" dirty="0">
                <a:solidFill>
                  <a:schemeClr val="bg1"/>
                </a:solidFill>
              </a:rPr>
              <a:t>Sis Sonya McNeill (FM SS,)</a:t>
            </a:r>
          </a:p>
          <a:p>
            <a:pPr algn="l"/>
            <a:r>
              <a:rPr lang="en-US" sz="800" b="0" dirty="0">
                <a:solidFill>
                  <a:schemeClr val="bg1"/>
                </a:solidFill>
              </a:rPr>
              <a:t>Sis Marilyn Artis (SG)</a:t>
            </a:r>
          </a:p>
          <a:p>
            <a:pPr algn="l"/>
            <a:r>
              <a:rPr lang="en-US" sz="800" b="0" dirty="0">
                <a:solidFill>
                  <a:schemeClr val="bg1"/>
                </a:solidFill>
              </a:rPr>
              <a:t>Sis Sharon Troy (MP)</a:t>
            </a:r>
          </a:p>
          <a:p>
            <a:pPr algn="l"/>
            <a:r>
              <a:rPr lang="en-US" sz="800" b="0" dirty="0">
                <a:solidFill>
                  <a:schemeClr val="bg1"/>
                </a:solidFill>
              </a:rPr>
              <a:t>Sis Annika Adams (R, FM, SS, GG, H&amp;S, FM)</a:t>
            </a:r>
          </a:p>
          <a:p>
            <a:pPr algn="l"/>
            <a:r>
              <a:rPr lang="en-US" sz="800" b="0" dirty="0">
                <a:solidFill>
                  <a:schemeClr val="bg1"/>
                </a:solidFill>
              </a:rPr>
              <a:t>Sis Paulette Simms (FM, CM )</a:t>
            </a:r>
          </a:p>
          <a:p>
            <a:pPr algn="l"/>
            <a:r>
              <a:rPr lang="en-US" sz="800" b="0" dirty="0">
                <a:solidFill>
                  <a:schemeClr val="bg1"/>
                </a:solidFill>
              </a:rPr>
              <a:t>Sis Nikia </a:t>
            </a:r>
            <a:r>
              <a:rPr lang="en-US" sz="800" b="0" dirty="0" err="1">
                <a:solidFill>
                  <a:schemeClr val="bg1"/>
                </a:solidFill>
              </a:rPr>
              <a:t>Sinkler</a:t>
            </a:r>
            <a:r>
              <a:rPr lang="en-US" sz="800" b="0" dirty="0">
                <a:solidFill>
                  <a:schemeClr val="bg1"/>
                </a:solidFill>
              </a:rPr>
              <a:t> (H&amp;S, R)</a:t>
            </a:r>
          </a:p>
          <a:p>
            <a:pPr algn="l"/>
            <a:r>
              <a:rPr lang="en-US" sz="800" b="0" dirty="0">
                <a:solidFill>
                  <a:schemeClr val="bg1"/>
                </a:solidFill>
              </a:rPr>
              <a:t>Bro Antwan Washington (TG)</a:t>
            </a:r>
          </a:p>
          <a:p>
            <a:pPr algn="l"/>
            <a:r>
              <a:rPr lang="en-US" sz="800" b="0" dirty="0">
                <a:solidFill>
                  <a:schemeClr val="bg1"/>
                </a:solidFill>
              </a:rPr>
              <a:t>The </a:t>
            </a:r>
            <a:r>
              <a:rPr lang="en-US" sz="800" b="0" dirty="0" err="1">
                <a:solidFill>
                  <a:schemeClr val="bg1"/>
                </a:solidFill>
              </a:rPr>
              <a:t>Blyes</a:t>
            </a:r>
            <a:r>
              <a:rPr lang="en-US" sz="800" b="0" dirty="0">
                <a:solidFill>
                  <a:schemeClr val="bg1"/>
                </a:solidFill>
              </a:rPr>
              <a:t> ( SG)</a:t>
            </a:r>
          </a:p>
          <a:p>
            <a:pPr algn="l"/>
            <a:r>
              <a:rPr lang="en-US" sz="800" b="0" dirty="0">
                <a:solidFill>
                  <a:schemeClr val="bg1"/>
                </a:solidFill>
              </a:rPr>
              <a:t>Sis </a:t>
            </a:r>
            <a:r>
              <a:rPr lang="en-US" sz="800" b="0" dirty="0" err="1">
                <a:solidFill>
                  <a:schemeClr val="bg1"/>
                </a:solidFill>
              </a:rPr>
              <a:t>Particia</a:t>
            </a:r>
            <a:r>
              <a:rPr lang="en-US" sz="800" b="0" dirty="0">
                <a:solidFill>
                  <a:schemeClr val="bg1"/>
                </a:solidFill>
              </a:rPr>
              <a:t> Truesdale (FM H&amp;S, SG)</a:t>
            </a:r>
          </a:p>
          <a:p>
            <a:pPr algn="l"/>
            <a:r>
              <a:rPr lang="en-US" sz="800" b="0" dirty="0">
                <a:solidFill>
                  <a:schemeClr val="bg1"/>
                </a:solidFill>
              </a:rPr>
              <a:t>Sis </a:t>
            </a:r>
            <a:r>
              <a:rPr lang="en-US" sz="800" b="0" dirty="0" err="1">
                <a:solidFill>
                  <a:schemeClr val="bg1"/>
                </a:solidFill>
              </a:rPr>
              <a:t>Afrose</a:t>
            </a:r>
            <a:r>
              <a:rPr lang="en-US" sz="800" b="0" dirty="0">
                <a:solidFill>
                  <a:schemeClr val="bg1"/>
                </a:solidFill>
              </a:rPr>
              <a:t> </a:t>
            </a:r>
            <a:r>
              <a:rPr lang="en-US" sz="800" b="0" dirty="0" err="1">
                <a:solidFill>
                  <a:schemeClr val="bg1"/>
                </a:solidFill>
              </a:rPr>
              <a:t>Gamber</a:t>
            </a:r>
            <a:r>
              <a:rPr lang="en-US" sz="800" b="0" dirty="0">
                <a:solidFill>
                  <a:schemeClr val="bg1"/>
                </a:solidFill>
              </a:rPr>
              <a:t> (FM H&amp;S, GG)</a:t>
            </a:r>
          </a:p>
          <a:p>
            <a:pPr algn="l"/>
            <a:r>
              <a:rPr lang="en-US" sz="800" b="0" dirty="0">
                <a:solidFill>
                  <a:schemeClr val="bg1"/>
                </a:solidFill>
              </a:rPr>
              <a:t>Sis Tracy Walker (SS)</a:t>
            </a:r>
          </a:p>
          <a:p>
            <a:pPr algn="l"/>
            <a:r>
              <a:rPr lang="en-US" sz="800" b="0" dirty="0">
                <a:solidFill>
                  <a:schemeClr val="bg1"/>
                </a:solidFill>
              </a:rPr>
              <a:t>Sis Jill Hutchinson (TKS, SG)</a:t>
            </a:r>
          </a:p>
          <a:p>
            <a:pPr algn="l"/>
            <a:r>
              <a:rPr lang="en-US" sz="800" b="0" dirty="0">
                <a:solidFill>
                  <a:schemeClr val="bg1"/>
                </a:solidFill>
              </a:rPr>
              <a:t>Sis Destiny Franklin (W, ST, SG, PC)</a:t>
            </a:r>
          </a:p>
          <a:p>
            <a:pPr algn="l"/>
            <a:r>
              <a:rPr lang="en-US" sz="800" b="0" dirty="0">
                <a:solidFill>
                  <a:schemeClr val="bg1"/>
                </a:solidFill>
              </a:rPr>
              <a:t>Sis Dionne Ward(FM H&amp;S)</a:t>
            </a:r>
            <a:br>
              <a:rPr lang="en-US" sz="800" b="0" dirty="0">
                <a:solidFill>
                  <a:schemeClr val="bg1"/>
                </a:solidFill>
              </a:rPr>
            </a:br>
            <a:r>
              <a:rPr lang="en-US" sz="800" b="0" dirty="0">
                <a:solidFill>
                  <a:schemeClr val="bg1"/>
                </a:solidFill>
              </a:rPr>
              <a:t>Sis Alicia Thomas (FM)</a:t>
            </a:r>
          </a:p>
          <a:p>
            <a:pPr algn="l"/>
            <a:r>
              <a:rPr lang="en-US" sz="800" b="0" dirty="0">
                <a:solidFill>
                  <a:schemeClr val="bg1"/>
                </a:solidFill>
              </a:rPr>
              <a:t>Sis Charmaine Thomas (SG, FM, TG)</a:t>
            </a:r>
          </a:p>
          <a:p>
            <a:pPr algn="l"/>
            <a:r>
              <a:rPr lang="en-US" sz="800" b="0" dirty="0">
                <a:solidFill>
                  <a:schemeClr val="bg1"/>
                </a:solidFill>
              </a:rPr>
              <a:t>The Boone family (DM, FM, SCH)</a:t>
            </a:r>
          </a:p>
          <a:p>
            <a:pPr algn="l"/>
            <a:r>
              <a:rPr lang="en-US" sz="800" b="0" dirty="0">
                <a:solidFill>
                  <a:schemeClr val="bg1"/>
                </a:solidFill>
              </a:rPr>
              <a:t>Sis Alesha Francis (TG, FM)</a:t>
            </a:r>
          </a:p>
          <a:p>
            <a:pPr algn="l"/>
            <a:r>
              <a:rPr lang="en-US" sz="800" b="0" dirty="0">
                <a:solidFill>
                  <a:schemeClr val="bg1"/>
                </a:solidFill>
              </a:rPr>
              <a:t>Sis Kimberly Griffin (FM, SS, SG)</a:t>
            </a:r>
          </a:p>
          <a:p>
            <a:pPr algn="l"/>
            <a:r>
              <a:rPr lang="en-US" sz="800" b="0" dirty="0">
                <a:solidFill>
                  <a:schemeClr val="bg1"/>
                </a:solidFill>
              </a:rPr>
              <a:t>Sis Arlene Motley (SG)</a:t>
            </a:r>
          </a:p>
          <a:p>
            <a:pPr algn="l"/>
            <a:r>
              <a:rPr lang="en-US" sz="800" b="0" dirty="0">
                <a:solidFill>
                  <a:schemeClr val="bg1"/>
                </a:solidFill>
              </a:rPr>
              <a:t>Bro </a:t>
            </a:r>
            <a:r>
              <a:rPr lang="en-US" sz="800" b="0" dirty="0" err="1">
                <a:solidFill>
                  <a:schemeClr val="bg1"/>
                </a:solidFill>
              </a:rPr>
              <a:t>Sharlon</a:t>
            </a:r>
            <a:r>
              <a:rPr lang="en-US" sz="800" b="0" dirty="0">
                <a:solidFill>
                  <a:schemeClr val="bg1"/>
                </a:solidFill>
              </a:rPr>
              <a:t> </a:t>
            </a:r>
            <a:r>
              <a:rPr lang="en-US" sz="800" b="0" dirty="0" err="1">
                <a:solidFill>
                  <a:schemeClr val="bg1"/>
                </a:solidFill>
              </a:rPr>
              <a:t>Binesar</a:t>
            </a:r>
            <a:r>
              <a:rPr lang="en-US" sz="800" b="0" dirty="0">
                <a:solidFill>
                  <a:schemeClr val="bg1"/>
                </a:solidFill>
              </a:rPr>
              <a:t> and family (PC)</a:t>
            </a:r>
          </a:p>
          <a:p>
            <a:pPr algn="l"/>
            <a:r>
              <a:rPr lang="en-US" sz="800" b="0" dirty="0">
                <a:solidFill>
                  <a:schemeClr val="bg1"/>
                </a:solidFill>
              </a:rPr>
              <a:t>Sis Alice Brooks (FM)</a:t>
            </a:r>
          </a:p>
          <a:p>
            <a:pPr algn="l"/>
            <a:r>
              <a:rPr lang="en-US" sz="800" b="0" dirty="0">
                <a:solidFill>
                  <a:schemeClr val="bg1"/>
                </a:solidFill>
              </a:rPr>
              <a:t>Sis Cherry Moody (FM, SG, H&amp;S</a:t>
            </a:r>
          </a:p>
        </p:txBody>
      </p:sp>
    </p:spTree>
    <p:extLst>
      <p:ext uri="{BB962C8B-B14F-4D97-AF65-F5344CB8AC3E}">
        <p14:creationId xmlns:p14="http://schemas.microsoft.com/office/powerpoint/2010/main" val="67091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151950" y="122917"/>
            <a:ext cx="7262104" cy="9435421"/>
          </a:xfrm>
          <a:prstGeom prst="rect">
            <a:avLst/>
          </a:prstGeom>
          <a:noFill/>
          <a:ln>
            <a:noFill/>
          </a:ln>
        </p:spPr>
        <p:txBody>
          <a:bodyPr spcFirstLastPara="1" wrap="square" lIns="91425" tIns="45700" rIns="91425" bIns="45700" anchor="t" anchorCtr="0">
            <a:noAutofit/>
          </a:bodyPr>
          <a:lstStyle/>
          <a:p>
            <a:pPr algn="ctr">
              <a:lnSpc>
                <a:spcPct val="107000"/>
              </a:lnSpc>
            </a:pPr>
            <a:r>
              <a:rPr lang="en-US" sz="1600" b="1" dirty="0">
                <a:solidFill>
                  <a:srgbClr val="000000"/>
                </a:solidFill>
                <a:latin typeface="Basic"/>
                <a:ea typeface="Basic"/>
                <a:cs typeface="Basic"/>
                <a:sym typeface="Basic"/>
              </a:rPr>
              <a:t>CHANGE IN LIVE-STREAM/CONFERENCE CALLS INFORMATION FOR SUNDAY SERVICES AND BIBLE CLASS AND WEEKLY CLASSES</a:t>
            </a:r>
            <a:endParaRPr sz="1600" dirty="0">
              <a:solidFill>
                <a:schemeClr val="dk1"/>
              </a:solidFill>
              <a:latin typeface="Basic"/>
              <a:ea typeface="Basic"/>
              <a:cs typeface="Basic"/>
              <a:sym typeface="Basic"/>
            </a:endParaRPr>
          </a:p>
          <a:p>
            <a:pPr indent="457155">
              <a:lnSpc>
                <a:spcPct val="107000"/>
              </a:lnSpc>
            </a:pPr>
            <a:endParaRPr lang="en-US" sz="1200" dirty="0">
              <a:latin typeface="Basic"/>
              <a:ea typeface="Basic"/>
              <a:cs typeface="Basic"/>
              <a:sym typeface="Basic"/>
            </a:endParaRPr>
          </a:p>
          <a:p>
            <a:pPr algn="just">
              <a:lnSpc>
                <a:spcPct val="107000"/>
              </a:lnSpc>
            </a:pPr>
            <a:r>
              <a:rPr lang="en-US" sz="1300" dirty="0" err="1">
                <a:latin typeface="Basic"/>
              </a:rPr>
              <a:t>EBCoC</a:t>
            </a:r>
            <a:r>
              <a:rPr lang="en-US" sz="1300" dirty="0">
                <a:latin typeface="Basic"/>
              </a:rPr>
              <a:t> has reopened the building to 100% capacity for 8:00 a.m. and 11:00 a.m. Services  can be viewed virtually as well. Masks are no longer required. </a:t>
            </a:r>
            <a:r>
              <a:rPr lang="en-US" sz="1300" dirty="0">
                <a:solidFill>
                  <a:srgbClr val="000000"/>
                </a:solidFill>
                <a:latin typeface="Basic"/>
                <a:ea typeface="Basic"/>
                <a:cs typeface="Basic"/>
                <a:sym typeface="Basic"/>
              </a:rPr>
              <a:t>Our Sunday morning 9:45 a.m. bible class is both in-person and virtual. Tuesday night Men’s and Ladies’ Bible Classes at 7:30 p.m., Wednesday night bible class, and 7:00 p.m. Thursday night Bible Table Talk all remain live streamed through</a:t>
            </a:r>
            <a:r>
              <a:rPr lang="en-US" sz="1300" dirty="0">
                <a:latin typeface="Basic"/>
                <a:ea typeface="Basic"/>
                <a:cs typeface="Basic"/>
                <a:sym typeface="Basic"/>
              </a:rPr>
              <a:t> social media, via the following: </a:t>
            </a:r>
          </a:p>
          <a:p>
            <a:pPr algn="just">
              <a:lnSpc>
                <a:spcPct val="107000"/>
              </a:lnSpc>
            </a:pPr>
            <a:endParaRPr sz="1300" dirty="0">
              <a:latin typeface="Basic"/>
              <a:ea typeface="Basic"/>
              <a:cs typeface="Basic"/>
              <a:sym typeface="Basic"/>
            </a:endParaRPr>
          </a:p>
          <a:p>
            <a:pPr>
              <a:lnSpc>
                <a:spcPct val="107000"/>
              </a:lnSpc>
            </a:pPr>
            <a:r>
              <a:rPr lang="en-US" sz="1399" dirty="0">
                <a:latin typeface="Basic"/>
                <a:ea typeface="Basic"/>
                <a:cs typeface="Basic"/>
                <a:sym typeface="Basic"/>
              </a:rPr>
              <a:t>Facebook &lt;</a:t>
            </a:r>
            <a:r>
              <a:rPr lang="en-US" sz="1399" u="sng" dirty="0">
                <a:solidFill>
                  <a:schemeClr val="hlink"/>
                </a:solidFill>
                <a:latin typeface="Basic"/>
                <a:ea typeface="Basic"/>
                <a:cs typeface="Basic"/>
                <a:sym typeface="Basic"/>
                <a:hlinkClick r:id="rId3"/>
              </a:rPr>
              <a:t>https://www.facebook.com/ebcocbelair/</a:t>
            </a:r>
            <a:r>
              <a:rPr lang="en-US" sz="1399" dirty="0">
                <a:latin typeface="Basic"/>
                <a:ea typeface="Basic"/>
                <a:cs typeface="Basic"/>
                <a:sym typeface="Basic"/>
              </a:rPr>
              <a:t>&gt;</a:t>
            </a:r>
            <a:endParaRPr sz="1399" dirty="0">
              <a:latin typeface="Basic"/>
              <a:ea typeface="Basic"/>
              <a:cs typeface="Basic"/>
              <a:sym typeface="Basic"/>
            </a:endParaRPr>
          </a:p>
          <a:p>
            <a:pPr>
              <a:lnSpc>
                <a:spcPct val="107000"/>
              </a:lnSpc>
            </a:pPr>
            <a:r>
              <a:rPr lang="en-US" sz="1399" dirty="0" err="1">
                <a:latin typeface="Basic"/>
                <a:ea typeface="Basic"/>
                <a:cs typeface="Basic"/>
                <a:sym typeface="Basic"/>
              </a:rPr>
              <a:t>Youtube</a:t>
            </a:r>
            <a:r>
              <a:rPr lang="en-US" sz="1399" dirty="0">
                <a:latin typeface="Basic"/>
                <a:ea typeface="Basic"/>
                <a:cs typeface="Basic"/>
                <a:sym typeface="Basic"/>
              </a:rPr>
              <a:t> &lt;</a:t>
            </a:r>
            <a:r>
              <a:rPr lang="en-US" sz="1399" u="sng" dirty="0">
                <a:solidFill>
                  <a:schemeClr val="hlink"/>
                </a:solidFill>
                <a:latin typeface="Basic"/>
                <a:ea typeface="Basic"/>
                <a:cs typeface="Basic"/>
                <a:sym typeface="Basic"/>
                <a:hlinkClick r:id="rId3"/>
              </a:rPr>
              <a:t>https://www.youtube.com/channel/UCPYGjhGQlfmc1Pxir5zcBvg</a:t>
            </a:r>
            <a:r>
              <a:rPr lang="en-US" sz="1399" dirty="0">
                <a:latin typeface="Basic"/>
                <a:ea typeface="Basic"/>
                <a:cs typeface="Basic"/>
                <a:sym typeface="Basic"/>
              </a:rPr>
              <a:t>&gt;</a:t>
            </a:r>
            <a:endParaRPr sz="1399" dirty="0">
              <a:latin typeface="Basic"/>
              <a:ea typeface="Basic"/>
              <a:cs typeface="Basic"/>
              <a:sym typeface="Basic"/>
            </a:endParaRPr>
          </a:p>
          <a:p>
            <a:pPr>
              <a:lnSpc>
                <a:spcPct val="107000"/>
              </a:lnSpc>
            </a:pPr>
            <a:r>
              <a:rPr lang="en-US" sz="1399" dirty="0">
                <a:latin typeface="Basic"/>
                <a:ea typeface="Basic"/>
                <a:cs typeface="Basic"/>
                <a:sym typeface="Basic"/>
              </a:rPr>
              <a:t>Twitter &lt;</a:t>
            </a:r>
            <a:r>
              <a:rPr lang="en-US" sz="1399" u="sng" dirty="0">
                <a:solidFill>
                  <a:schemeClr val="hlink"/>
                </a:solidFill>
                <a:latin typeface="Basic"/>
                <a:ea typeface="Basic"/>
                <a:cs typeface="Basic"/>
                <a:sym typeface="Basic"/>
                <a:hlinkClick r:id="rId3"/>
              </a:rPr>
              <a:t>https://twitter.com/EastBaltCoC</a:t>
            </a:r>
            <a:r>
              <a:rPr lang="en-US" sz="1399" dirty="0">
                <a:latin typeface="Basic"/>
                <a:ea typeface="Basic"/>
                <a:cs typeface="Basic"/>
                <a:sym typeface="Basic"/>
              </a:rPr>
              <a:t>&gt;</a:t>
            </a:r>
            <a:endParaRPr sz="1399" dirty="0">
              <a:latin typeface="Basic"/>
              <a:ea typeface="Basic"/>
              <a:cs typeface="Basic"/>
              <a:sym typeface="Basic"/>
            </a:endParaRPr>
          </a:p>
          <a:p>
            <a:pPr indent="457155">
              <a:lnSpc>
                <a:spcPct val="107000"/>
              </a:lnSpc>
            </a:pPr>
            <a:endParaRPr sz="1801" dirty="0">
              <a:latin typeface="Basic"/>
              <a:ea typeface="Basic"/>
              <a:cs typeface="Basic"/>
              <a:sym typeface="Basic"/>
            </a:endParaRPr>
          </a:p>
          <a:p>
            <a:pPr>
              <a:lnSpc>
                <a:spcPct val="107000"/>
              </a:lnSpc>
            </a:pPr>
            <a:r>
              <a:rPr lang="en-US" sz="1300" dirty="0">
                <a:latin typeface="Basic"/>
                <a:ea typeface="Basic"/>
                <a:cs typeface="Basic"/>
                <a:sym typeface="Basic"/>
              </a:rPr>
              <a:t>Through t</a:t>
            </a:r>
            <a:r>
              <a:rPr lang="en-US" sz="1300" dirty="0">
                <a:solidFill>
                  <a:srgbClr val="000000"/>
                </a:solidFill>
                <a:latin typeface="Basic"/>
                <a:ea typeface="Basic"/>
                <a:cs typeface="Basic"/>
                <a:sym typeface="Basic"/>
              </a:rPr>
              <a:t>he church’s website (</a:t>
            </a:r>
            <a:r>
              <a:rPr lang="en-US" sz="1300" u="sng" dirty="0">
                <a:solidFill>
                  <a:schemeClr val="hlink"/>
                </a:solidFill>
                <a:latin typeface="Basic"/>
                <a:ea typeface="Basic"/>
                <a:cs typeface="Basic"/>
                <a:sym typeface="Basic"/>
                <a:hlinkClick r:id="rId3"/>
              </a:rPr>
              <a:t>www.eastbaltimorecoc.com</a:t>
            </a:r>
            <a:r>
              <a:rPr lang="en-US" sz="1300" dirty="0">
                <a:solidFill>
                  <a:srgbClr val="000000"/>
                </a:solidFill>
                <a:latin typeface="Basic"/>
                <a:ea typeface="Basic"/>
                <a:cs typeface="Basic"/>
                <a:sym typeface="Basic"/>
              </a:rPr>
              <a:t>)</a:t>
            </a:r>
            <a:r>
              <a:rPr lang="en-US" sz="1300" dirty="0">
                <a:latin typeface="Basic"/>
                <a:ea typeface="Basic"/>
                <a:cs typeface="Basic"/>
                <a:sym typeface="Basic"/>
              </a:rPr>
              <a:t> y</a:t>
            </a:r>
            <a:r>
              <a:rPr lang="en-US" sz="1300" dirty="0">
                <a:solidFill>
                  <a:srgbClr val="000000"/>
                </a:solidFill>
                <a:latin typeface="Basic"/>
                <a:ea typeface="Basic"/>
                <a:cs typeface="Basic"/>
                <a:sym typeface="Basic"/>
              </a:rPr>
              <a:t>ou can submit prayer requests and give</a:t>
            </a:r>
            <a:r>
              <a:rPr lang="en-US" sz="1300" dirty="0">
                <a:latin typeface="Basic"/>
                <a:ea typeface="Basic"/>
                <a:cs typeface="Basic"/>
                <a:sym typeface="Basic"/>
              </a:rPr>
              <a:t> </a:t>
            </a:r>
            <a:r>
              <a:rPr lang="en-US" sz="1300" dirty="0">
                <a:solidFill>
                  <a:srgbClr val="000000"/>
                </a:solidFill>
                <a:latin typeface="Basic"/>
                <a:ea typeface="Basic"/>
                <a:cs typeface="Basic"/>
                <a:sym typeface="Basic"/>
              </a:rPr>
              <a:t>offering by clicking on ’Online Giving’.</a:t>
            </a:r>
            <a:endParaRPr sz="1300" dirty="0">
              <a:solidFill>
                <a:schemeClr val="dk1"/>
              </a:solidFill>
              <a:latin typeface="Basic"/>
              <a:ea typeface="Basic"/>
              <a:cs typeface="Basic"/>
              <a:sym typeface="Basic"/>
            </a:endParaRPr>
          </a:p>
          <a:p>
            <a:endParaRPr sz="1399" dirty="0">
              <a:solidFill>
                <a:schemeClr val="dk1"/>
              </a:solidFill>
              <a:latin typeface="Basic"/>
              <a:ea typeface="Basic"/>
              <a:cs typeface="Basic"/>
              <a:sym typeface="Basic"/>
            </a:endParaRPr>
          </a:p>
          <a:p>
            <a:pPr algn="just"/>
            <a:r>
              <a:rPr lang="en-US" sz="1300" dirty="0">
                <a:solidFill>
                  <a:srgbClr val="FF0000"/>
                </a:solidFill>
                <a:latin typeface="Basic"/>
                <a:ea typeface="Basic"/>
                <a:cs typeface="Basic"/>
                <a:sym typeface="Basic"/>
              </a:rPr>
              <a:t>UPDATE INFORMATION</a:t>
            </a:r>
            <a:r>
              <a:rPr lang="en-US" sz="1300" dirty="0">
                <a:solidFill>
                  <a:srgbClr val="C00000"/>
                </a:solidFill>
                <a:latin typeface="Basic"/>
                <a:ea typeface="Basic"/>
                <a:cs typeface="Basic"/>
                <a:sym typeface="Basic"/>
              </a:rPr>
              <a:t>:  </a:t>
            </a:r>
            <a:r>
              <a:rPr lang="en-US" sz="1300" dirty="0">
                <a:solidFill>
                  <a:srgbClr val="FF0000"/>
                </a:solidFill>
                <a:latin typeface="Basic"/>
                <a:ea typeface="Basic"/>
                <a:cs typeface="Basic"/>
                <a:sym typeface="Basic"/>
              </a:rPr>
              <a:t>The conference call lines now require 'PASSCODES’</a:t>
            </a:r>
            <a:r>
              <a:rPr lang="en-US" sz="1300" dirty="0">
                <a:solidFill>
                  <a:srgbClr val="0000FF"/>
                </a:solidFill>
                <a:latin typeface="Basic"/>
                <a:ea typeface="Basic"/>
                <a:cs typeface="Basic"/>
                <a:sym typeface="Basic"/>
              </a:rPr>
              <a:t>.  All conference access codes remain unchanged for all services and classes. The use of passcodes is effective Sunday, January 10</a:t>
            </a:r>
            <a:r>
              <a:rPr lang="en-US" sz="1300" baseline="30000" dirty="0">
                <a:solidFill>
                  <a:srgbClr val="0000FF"/>
                </a:solidFill>
                <a:latin typeface="Basic"/>
                <a:ea typeface="Basic"/>
                <a:cs typeface="Basic"/>
                <a:sym typeface="Basic"/>
              </a:rPr>
              <a:t>th</a:t>
            </a:r>
            <a:r>
              <a:rPr lang="en-US" sz="1300" dirty="0">
                <a:solidFill>
                  <a:srgbClr val="0000FF"/>
                </a:solidFill>
                <a:latin typeface="Basic"/>
                <a:ea typeface="Basic"/>
                <a:cs typeface="Basic"/>
                <a:sym typeface="Basic"/>
              </a:rPr>
              <a:t>, and are noted in </a:t>
            </a:r>
            <a:r>
              <a:rPr lang="en-US" sz="1300" dirty="0">
                <a:solidFill>
                  <a:srgbClr val="FF0000"/>
                </a:solidFill>
                <a:latin typeface="Basic"/>
                <a:ea typeface="Basic"/>
                <a:cs typeface="Basic"/>
                <a:sym typeface="Basic"/>
              </a:rPr>
              <a:t>RED</a:t>
            </a:r>
            <a:r>
              <a:rPr lang="en-US" sz="1300" dirty="0">
                <a:solidFill>
                  <a:srgbClr val="0000FF"/>
                </a:solidFill>
                <a:latin typeface="Basic"/>
                <a:ea typeface="Basic"/>
                <a:cs typeface="Basic"/>
                <a:sym typeface="Basic"/>
              </a:rPr>
              <a:t> below</a:t>
            </a:r>
            <a:r>
              <a:rPr lang="en-US" sz="1300" b="1" dirty="0">
                <a:solidFill>
                  <a:srgbClr val="0000FF"/>
                </a:solidFill>
                <a:latin typeface="Basic"/>
                <a:ea typeface="Basic"/>
                <a:cs typeface="Basic"/>
                <a:sym typeface="Basic"/>
              </a:rPr>
              <a:t>.</a:t>
            </a:r>
            <a:endParaRPr sz="1300" dirty="0">
              <a:latin typeface="Basic"/>
              <a:ea typeface="Basic"/>
              <a:cs typeface="Basic"/>
              <a:sym typeface="Basic"/>
            </a:endParaRPr>
          </a:p>
          <a:p>
            <a:endParaRPr sz="1300" dirty="0">
              <a:solidFill>
                <a:schemeClr val="dk1"/>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Sunday early morning worship (8AM) is available, via conference call, at 8:00am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104958185#, </a:t>
            </a:r>
            <a:r>
              <a:rPr lang="en-US" sz="1300" dirty="0">
                <a:solidFill>
                  <a:srgbClr val="FF0000"/>
                </a:solidFill>
                <a:latin typeface="Basic"/>
                <a:ea typeface="Basic"/>
                <a:cs typeface="Basic"/>
                <a:sym typeface="Basic"/>
              </a:rPr>
              <a:t>passcode: 0800#</a:t>
            </a:r>
            <a:r>
              <a:rPr lang="en-US" sz="1300" dirty="0">
                <a:solidFill>
                  <a:srgbClr val="090CCA"/>
                </a:solidFill>
                <a:latin typeface="Basic"/>
                <a:ea typeface="Basic"/>
                <a:cs typeface="Basic"/>
                <a:sym typeface="Basic"/>
              </a:rPr>
              <a:t>)</a:t>
            </a:r>
            <a:endParaRPr sz="1300" dirty="0">
              <a:latin typeface="Basic"/>
              <a:ea typeface="Basic"/>
              <a:cs typeface="Basic"/>
              <a:sym typeface="Basic"/>
            </a:endParaRPr>
          </a:p>
          <a:p>
            <a:pPr>
              <a:lnSpc>
                <a:spcPct val="90000"/>
              </a:lnSpc>
            </a:pPr>
            <a:endParaRPr sz="1300" dirty="0">
              <a:solidFill>
                <a:srgbClr val="000000"/>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Sunday morning bible class is available, via conference call, at 9:45am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612196159#, </a:t>
            </a:r>
            <a:r>
              <a:rPr lang="en-US" sz="1300" dirty="0">
                <a:solidFill>
                  <a:srgbClr val="FF0000"/>
                </a:solidFill>
                <a:latin typeface="Basic"/>
                <a:ea typeface="Basic"/>
                <a:cs typeface="Basic"/>
                <a:sym typeface="Basic"/>
              </a:rPr>
              <a:t>passcode: 0945#</a:t>
            </a:r>
            <a:r>
              <a:rPr lang="en-US" sz="1300" dirty="0">
                <a:solidFill>
                  <a:srgbClr val="090CCA"/>
                </a:solidFill>
                <a:latin typeface="Basic"/>
                <a:ea typeface="Basic"/>
                <a:cs typeface="Basic"/>
                <a:sym typeface="Basic"/>
              </a:rPr>
              <a:t>)</a:t>
            </a:r>
            <a:endParaRPr sz="1300" dirty="0">
              <a:latin typeface="Basic"/>
              <a:ea typeface="Basic"/>
              <a:cs typeface="Basic"/>
              <a:sym typeface="Basic"/>
            </a:endParaRPr>
          </a:p>
          <a:p>
            <a:pPr>
              <a:lnSpc>
                <a:spcPct val="90000"/>
              </a:lnSpc>
            </a:pPr>
            <a:endParaRPr sz="1300" dirty="0">
              <a:solidFill>
                <a:srgbClr val="000000"/>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Sunday mid-morning worship (11AM) is available, via conference call, at 11:00am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955223296#, </a:t>
            </a:r>
            <a:r>
              <a:rPr lang="en-US" sz="1300" dirty="0">
                <a:solidFill>
                  <a:srgbClr val="FF0000"/>
                </a:solidFill>
                <a:latin typeface="Basic"/>
                <a:ea typeface="Basic"/>
                <a:cs typeface="Basic"/>
                <a:sym typeface="Basic"/>
              </a:rPr>
              <a:t>passcode: 1100#</a:t>
            </a:r>
            <a:r>
              <a:rPr lang="en-US" sz="1300" dirty="0">
                <a:solidFill>
                  <a:srgbClr val="090CCA"/>
                </a:solidFill>
                <a:latin typeface="Basic"/>
                <a:ea typeface="Basic"/>
                <a:cs typeface="Basic"/>
                <a:sym typeface="Basic"/>
              </a:rPr>
              <a:t>)</a:t>
            </a:r>
            <a:endParaRPr sz="1300" dirty="0">
              <a:latin typeface="Basic"/>
              <a:ea typeface="Basic"/>
              <a:cs typeface="Basic"/>
              <a:sym typeface="Basic"/>
            </a:endParaRPr>
          </a:p>
          <a:p>
            <a:pPr>
              <a:lnSpc>
                <a:spcPct val="90000"/>
              </a:lnSpc>
            </a:pPr>
            <a:endParaRPr sz="1300" b="1" dirty="0">
              <a:solidFill>
                <a:srgbClr val="090CCA"/>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Men’s Tuesday night bible class is available, via conference call, at 7:30pm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89010305885#, </a:t>
            </a:r>
            <a:r>
              <a:rPr lang="en-US" sz="1300" dirty="0">
                <a:solidFill>
                  <a:srgbClr val="FF0000"/>
                </a:solidFill>
                <a:latin typeface="Basic"/>
                <a:ea typeface="Basic"/>
                <a:cs typeface="Basic"/>
                <a:sym typeface="Basic"/>
              </a:rPr>
              <a:t>passcode: 9420#</a:t>
            </a:r>
            <a:r>
              <a:rPr lang="en-US" sz="1300" dirty="0">
                <a:solidFill>
                  <a:srgbClr val="090CCA"/>
                </a:solidFill>
                <a:latin typeface="Basic"/>
                <a:ea typeface="Basic"/>
                <a:cs typeface="Basic"/>
                <a:sym typeface="Basic"/>
              </a:rPr>
              <a:t>)</a:t>
            </a:r>
            <a:endParaRPr sz="1300" dirty="0">
              <a:solidFill>
                <a:srgbClr val="008000"/>
              </a:solidFill>
              <a:latin typeface="Basic"/>
              <a:ea typeface="Basic"/>
              <a:cs typeface="Basic"/>
              <a:sym typeface="Basic"/>
            </a:endParaRPr>
          </a:p>
          <a:p>
            <a:pPr>
              <a:lnSpc>
                <a:spcPct val="90000"/>
              </a:lnSpc>
            </a:pPr>
            <a:endParaRPr sz="1300" dirty="0">
              <a:solidFill>
                <a:srgbClr val="000000"/>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Sisters’ Tuesday night bible class is available, via conference call, at 7:30pm</a:t>
            </a:r>
            <a:endParaRPr sz="1300" dirty="0">
              <a:latin typeface="Basic"/>
              <a:ea typeface="Basic"/>
              <a:cs typeface="Basic"/>
              <a:sym typeface="Basic"/>
            </a:endParaRPr>
          </a:p>
          <a:p>
            <a:pPr marL="457155">
              <a:lnSpc>
                <a:spcPct val="90000"/>
              </a:lnSpc>
            </a:pPr>
            <a:r>
              <a:rPr lang="en-US" sz="1300" dirty="0">
                <a:solidFill>
                  <a:srgbClr val="222222"/>
                </a:solidFill>
                <a:latin typeface="Basic"/>
                <a:ea typeface="Times New Roman" panose="02020603050405020304" pitchFamily="18" charset="0"/>
              </a:rPr>
              <a:t>(</a:t>
            </a:r>
            <a:r>
              <a:rPr lang="en-US" sz="1300" dirty="0">
                <a:solidFill>
                  <a:srgbClr val="0000FF"/>
                </a:solidFill>
                <a:latin typeface="Basic"/>
                <a:ea typeface="Times New Roman" panose="02020603050405020304" pitchFamily="18" charset="0"/>
              </a:rPr>
              <a:t>Dial in: 646-558-8656; access code 503887784#, </a:t>
            </a:r>
            <a:r>
              <a:rPr lang="en-US" sz="1300" dirty="0">
                <a:solidFill>
                  <a:srgbClr val="FF0000"/>
                </a:solidFill>
                <a:latin typeface="Basic"/>
                <a:ea typeface="Times New Roman" panose="02020603050405020304" pitchFamily="18" charset="0"/>
              </a:rPr>
              <a:t>Passcode:</a:t>
            </a:r>
            <a:r>
              <a:rPr lang="en-US" dirty="0">
                <a:solidFill>
                  <a:srgbClr val="FF0000"/>
                </a:solidFill>
                <a:latin typeface="Arial" panose="020B0604020202020204" pitchFamily="34" charset="0"/>
                <a:ea typeface="Calibri" panose="020F0502020204030204" pitchFamily="34" charset="0"/>
              </a:rPr>
              <a:t> </a:t>
            </a:r>
            <a:r>
              <a:rPr lang="en-US" sz="1300" dirty="0">
                <a:solidFill>
                  <a:srgbClr val="FF0000"/>
                </a:solidFill>
                <a:latin typeface="Basic"/>
                <a:ea typeface="Calibri" panose="020F0502020204030204" pitchFamily="34" charset="0"/>
              </a:rPr>
              <a:t>277032#)</a:t>
            </a:r>
            <a:endParaRPr sz="1300" dirty="0">
              <a:solidFill>
                <a:srgbClr val="FF0000"/>
              </a:solidFill>
              <a:latin typeface="Basic"/>
              <a:ea typeface="Basic"/>
              <a:cs typeface="Basic"/>
              <a:sym typeface="Basic"/>
            </a:endParaRPr>
          </a:p>
          <a:p>
            <a:pPr>
              <a:lnSpc>
                <a:spcPct val="90000"/>
              </a:lnSpc>
            </a:pPr>
            <a:endParaRPr sz="1300" dirty="0">
              <a:solidFill>
                <a:srgbClr val="008000"/>
              </a:solidFill>
              <a:latin typeface="Basic"/>
              <a:ea typeface="Basic"/>
              <a:cs typeface="Basic"/>
              <a:sym typeface="Basic"/>
            </a:endParaRPr>
          </a:p>
          <a:p>
            <a:pPr marL="457155" indent="-317469">
              <a:lnSpc>
                <a:spcPct val="90000"/>
              </a:lnSpc>
              <a:buClr>
                <a:srgbClr val="000000"/>
              </a:buClr>
              <a:buSzPts val="1400"/>
              <a:buFont typeface="Basic"/>
              <a:buChar char="●"/>
            </a:pPr>
            <a:r>
              <a:rPr lang="en-US" sz="1300" dirty="0">
                <a:solidFill>
                  <a:srgbClr val="000000"/>
                </a:solidFill>
                <a:latin typeface="Basic"/>
                <a:ea typeface="Basic"/>
                <a:cs typeface="Basic"/>
                <a:sym typeface="Basic"/>
              </a:rPr>
              <a:t>Wednesday night bible class</a:t>
            </a:r>
            <a:r>
              <a:rPr lang="en-US" sz="1300" dirty="0">
                <a:latin typeface="Basic"/>
                <a:ea typeface="Basic"/>
                <a:cs typeface="Basic"/>
                <a:sym typeface="Basic"/>
              </a:rPr>
              <a:t> is available, </a:t>
            </a:r>
            <a:r>
              <a:rPr lang="en-US" sz="1300" dirty="0">
                <a:solidFill>
                  <a:srgbClr val="000000"/>
                </a:solidFill>
                <a:latin typeface="Basic"/>
                <a:ea typeface="Basic"/>
                <a:cs typeface="Basic"/>
                <a:sym typeface="Basic"/>
              </a:rPr>
              <a:t>via conference call, at 7:30pm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914483290#, </a:t>
            </a:r>
            <a:r>
              <a:rPr lang="en-US" sz="1300" dirty="0">
                <a:solidFill>
                  <a:srgbClr val="FF0000"/>
                </a:solidFill>
                <a:latin typeface="Basic"/>
                <a:ea typeface="Basic"/>
                <a:cs typeface="Basic"/>
                <a:sym typeface="Basic"/>
              </a:rPr>
              <a:t>passcode 0730#</a:t>
            </a:r>
            <a:r>
              <a:rPr lang="en-US" sz="1300" dirty="0">
                <a:solidFill>
                  <a:srgbClr val="090CCA"/>
                </a:solidFill>
                <a:latin typeface="Basic"/>
                <a:ea typeface="Basic"/>
                <a:cs typeface="Basic"/>
                <a:sym typeface="Basic"/>
              </a:rPr>
              <a:t>)</a:t>
            </a:r>
            <a:endParaRPr sz="1300" dirty="0">
              <a:latin typeface="Basic"/>
              <a:ea typeface="Basic"/>
              <a:cs typeface="Basic"/>
              <a:sym typeface="Basic"/>
            </a:endParaRPr>
          </a:p>
          <a:p>
            <a:pPr>
              <a:lnSpc>
                <a:spcPct val="90000"/>
              </a:lnSpc>
            </a:pPr>
            <a:endParaRPr sz="1300" dirty="0">
              <a:solidFill>
                <a:srgbClr val="000000"/>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Thursday </a:t>
            </a:r>
            <a:r>
              <a:rPr lang="en-US" sz="1300" b="1" dirty="0">
                <a:solidFill>
                  <a:srgbClr val="000000"/>
                </a:solidFill>
                <a:latin typeface="Basic"/>
                <a:ea typeface="Basic"/>
                <a:cs typeface="Basic"/>
                <a:sym typeface="Basic"/>
              </a:rPr>
              <a:t>MORNING </a:t>
            </a:r>
            <a:r>
              <a:rPr lang="en-US" sz="1300" dirty="0">
                <a:solidFill>
                  <a:srgbClr val="000000"/>
                </a:solidFill>
                <a:latin typeface="Basic"/>
                <a:ea typeface="Basic"/>
                <a:cs typeface="Basic"/>
                <a:sym typeface="Basic"/>
              </a:rPr>
              <a:t>bible class is available, via conference call, at 11:40am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518-318-5372;  </a:t>
            </a:r>
            <a:r>
              <a:rPr lang="en-US" sz="1300" dirty="0">
                <a:solidFill>
                  <a:srgbClr val="008000"/>
                </a:solidFill>
                <a:latin typeface="Basic"/>
                <a:ea typeface="Basic"/>
                <a:cs typeface="Basic"/>
                <a:sym typeface="Basic"/>
              </a:rPr>
              <a:t>(NO PASSCODE NEEDED)</a:t>
            </a:r>
            <a:endParaRPr sz="1300" dirty="0">
              <a:latin typeface="Basic"/>
              <a:ea typeface="Basic"/>
              <a:cs typeface="Basic"/>
              <a:sym typeface="Basic"/>
            </a:endParaRPr>
          </a:p>
          <a:p>
            <a:pPr>
              <a:lnSpc>
                <a:spcPct val="90000"/>
              </a:lnSpc>
            </a:pPr>
            <a:endParaRPr sz="1300" dirty="0">
              <a:solidFill>
                <a:srgbClr val="008000"/>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Thursday night (“Bible Table Talk”) is</a:t>
            </a:r>
            <a:r>
              <a:rPr lang="en-US" sz="1300" dirty="0">
                <a:latin typeface="Basic"/>
                <a:ea typeface="Basic"/>
                <a:cs typeface="Basic"/>
                <a:sym typeface="Basic"/>
              </a:rPr>
              <a:t> available</a:t>
            </a:r>
            <a:r>
              <a:rPr lang="en-US" sz="1300" dirty="0">
                <a:solidFill>
                  <a:srgbClr val="000000"/>
                </a:solidFill>
                <a:latin typeface="Basic"/>
                <a:ea typeface="Basic"/>
                <a:cs typeface="Basic"/>
                <a:sym typeface="Basic"/>
              </a:rPr>
              <a:t> via conference call, at 7:00pm</a:t>
            </a:r>
            <a:endParaRPr sz="1300" dirty="0">
              <a:solidFill>
                <a:srgbClr val="000000"/>
              </a:solidFill>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646-558-8656; access code 750890472#, </a:t>
            </a:r>
            <a:r>
              <a:rPr lang="en-US" sz="1300" dirty="0">
                <a:solidFill>
                  <a:srgbClr val="FF0000"/>
                </a:solidFill>
                <a:latin typeface="Basic"/>
                <a:ea typeface="Basic"/>
                <a:cs typeface="Basic"/>
                <a:sym typeface="Basic"/>
              </a:rPr>
              <a:t>passcode 0700#</a:t>
            </a:r>
            <a:r>
              <a:rPr lang="en-US" sz="1300" dirty="0">
                <a:solidFill>
                  <a:srgbClr val="090CCA"/>
                </a:solidFill>
                <a:latin typeface="Basic"/>
                <a:ea typeface="Basic"/>
                <a:cs typeface="Basic"/>
                <a:sym typeface="Basic"/>
              </a:rPr>
              <a:t>)</a:t>
            </a:r>
            <a:endParaRPr sz="1300" dirty="0">
              <a:latin typeface="Basic"/>
              <a:ea typeface="Basic"/>
              <a:cs typeface="Basic"/>
              <a:sym typeface="Basic"/>
            </a:endParaRPr>
          </a:p>
          <a:p>
            <a:pPr>
              <a:lnSpc>
                <a:spcPct val="90000"/>
              </a:lnSpc>
            </a:pPr>
            <a:endParaRPr sz="1300" b="1" dirty="0">
              <a:solidFill>
                <a:srgbClr val="090CCA"/>
              </a:solidFill>
              <a:latin typeface="Basic"/>
              <a:ea typeface="Basic"/>
              <a:cs typeface="Basic"/>
              <a:sym typeface="Basic"/>
            </a:endParaRPr>
          </a:p>
          <a:p>
            <a:pPr marL="457155" indent="-317469">
              <a:lnSpc>
                <a:spcPct val="90000"/>
              </a:lnSpc>
              <a:buSzPts val="1400"/>
              <a:buFont typeface="Basic"/>
              <a:buChar char="●"/>
            </a:pPr>
            <a:r>
              <a:rPr lang="en-US" sz="1300" dirty="0">
                <a:solidFill>
                  <a:srgbClr val="000000"/>
                </a:solidFill>
                <a:latin typeface="Basic"/>
                <a:ea typeface="Basic"/>
                <a:cs typeface="Basic"/>
                <a:sym typeface="Basic"/>
              </a:rPr>
              <a:t>Seniors’ Bi-Weekly Conference (every 2</a:t>
            </a:r>
            <a:r>
              <a:rPr lang="en-US" sz="1300" baseline="30000" dirty="0">
                <a:solidFill>
                  <a:srgbClr val="000000"/>
                </a:solidFill>
                <a:latin typeface="Basic"/>
                <a:ea typeface="Basic"/>
                <a:cs typeface="Basic"/>
                <a:sym typeface="Basic"/>
              </a:rPr>
              <a:t>nd</a:t>
            </a:r>
            <a:r>
              <a:rPr lang="en-US" sz="1300" dirty="0">
                <a:solidFill>
                  <a:srgbClr val="000000"/>
                </a:solidFill>
                <a:latin typeface="Basic"/>
                <a:ea typeface="Basic"/>
                <a:cs typeface="Basic"/>
                <a:sym typeface="Basic"/>
              </a:rPr>
              <a:t> &amp; 4</a:t>
            </a:r>
            <a:r>
              <a:rPr lang="en-US" sz="1300" baseline="30000" dirty="0">
                <a:solidFill>
                  <a:srgbClr val="000000"/>
                </a:solidFill>
                <a:latin typeface="Basic"/>
                <a:ea typeface="Basic"/>
                <a:cs typeface="Basic"/>
                <a:sym typeface="Basic"/>
              </a:rPr>
              <a:t>th</a:t>
            </a:r>
            <a:r>
              <a:rPr lang="en-US" sz="1300" dirty="0">
                <a:solidFill>
                  <a:srgbClr val="000000"/>
                </a:solidFill>
                <a:latin typeface="Basic"/>
                <a:ea typeface="Basic"/>
                <a:cs typeface="Basic"/>
                <a:sym typeface="Basic"/>
              </a:rPr>
              <a:t> Friday)</a:t>
            </a:r>
            <a:r>
              <a:rPr lang="en-US" sz="1300" dirty="0">
                <a:latin typeface="Basic"/>
                <a:ea typeface="Basic"/>
                <a:cs typeface="Basic"/>
                <a:sym typeface="Basic"/>
              </a:rPr>
              <a:t> via conference call,</a:t>
            </a:r>
            <a:r>
              <a:rPr lang="en-US" sz="1300" dirty="0">
                <a:solidFill>
                  <a:srgbClr val="000000"/>
                </a:solidFill>
                <a:latin typeface="Basic"/>
                <a:ea typeface="Basic"/>
                <a:cs typeface="Basic"/>
                <a:sym typeface="Basic"/>
              </a:rPr>
              <a:t> at 7:00pm</a:t>
            </a:r>
            <a:endParaRPr sz="1300" dirty="0">
              <a:latin typeface="Basic"/>
              <a:ea typeface="Basic"/>
              <a:cs typeface="Basic"/>
              <a:sym typeface="Basic"/>
            </a:endParaRPr>
          </a:p>
          <a:p>
            <a:pPr marL="457155">
              <a:lnSpc>
                <a:spcPct val="90000"/>
              </a:lnSpc>
            </a:pPr>
            <a:r>
              <a:rPr lang="en-US" sz="1300" dirty="0">
                <a:solidFill>
                  <a:srgbClr val="090CCA"/>
                </a:solidFill>
                <a:latin typeface="Basic"/>
                <a:ea typeface="Basic"/>
                <a:cs typeface="Basic"/>
                <a:sym typeface="Basic"/>
              </a:rPr>
              <a:t>(Please dial in: 605-313-4836; access code 780919#)</a:t>
            </a:r>
            <a:r>
              <a:rPr lang="en-US" sz="1300" dirty="0">
                <a:solidFill>
                  <a:srgbClr val="0000FF"/>
                </a:solidFill>
                <a:latin typeface="Basic"/>
                <a:ea typeface="Basic"/>
                <a:cs typeface="Basic"/>
                <a:sym typeface="Basic"/>
              </a:rPr>
              <a:t> </a:t>
            </a:r>
            <a:r>
              <a:rPr lang="en-US" sz="1300" dirty="0">
                <a:solidFill>
                  <a:srgbClr val="008000"/>
                </a:solidFill>
                <a:latin typeface="Basic"/>
                <a:ea typeface="Basic"/>
                <a:cs typeface="Basic"/>
                <a:sym typeface="Basic"/>
              </a:rPr>
              <a:t>(NO PASSCODE NEEDED)</a:t>
            </a:r>
            <a:endParaRPr sz="1300" dirty="0">
              <a:solidFill>
                <a:srgbClr val="008000"/>
              </a:solidFill>
              <a:latin typeface="Basic"/>
              <a:ea typeface="Basic"/>
              <a:cs typeface="Basic"/>
              <a:sym typeface="Basic"/>
            </a:endParaRPr>
          </a:p>
          <a:p>
            <a:pPr algn="just">
              <a:lnSpc>
                <a:spcPct val="107000"/>
              </a:lnSpc>
            </a:pPr>
            <a:r>
              <a:rPr lang="en-US" sz="1300" dirty="0">
                <a:solidFill>
                  <a:srgbClr val="000000"/>
                </a:solidFill>
                <a:latin typeface="Basic"/>
                <a:ea typeface="Basic"/>
                <a:cs typeface="Basic"/>
                <a:sym typeface="Basic"/>
              </a:rPr>
              <a:t>  </a:t>
            </a:r>
            <a:endParaRPr sz="1300" dirty="0">
              <a:solidFill>
                <a:schemeClr val="dk1"/>
              </a:solidFill>
              <a:latin typeface="Basic"/>
              <a:ea typeface="Basic"/>
              <a:cs typeface="Basic"/>
              <a:sym typeface="Basic"/>
            </a:endParaRPr>
          </a:p>
          <a:p>
            <a:pPr algn="just">
              <a:lnSpc>
                <a:spcPct val="107000"/>
              </a:lnSpc>
            </a:pPr>
            <a:endParaRPr sz="1300" dirty="0">
              <a:latin typeface="Basic"/>
              <a:ea typeface="Basic"/>
              <a:cs typeface="Basic"/>
              <a:sym typeface="Bas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42892E85-83A4-4805-9260-AF8613C0C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13" y="183091"/>
            <a:ext cx="6630772" cy="2286000"/>
          </a:xfrm>
          <a:prstGeom prst="rect">
            <a:avLst/>
          </a:prstGeom>
          <a:ln w="76200">
            <a:solidFill>
              <a:schemeClr val="tx1"/>
            </a:solidFill>
            <a:prstDash val="solid"/>
          </a:ln>
          <a:scene3d>
            <a:camera prst="obliqueTopLeft"/>
            <a:lightRig rig="threePt" dir="t"/>
          </a:scene3d>
        </p:spPr>
      </p:pic>
      <p:sp>
        <p:nvSpPr>
          <p:cNvPr id="6" name="TextBox 5">
            <a:extLst>
              <a:ext uri="{FF2B5EF4-FFF2-40B4-BE49-F238E27FC236}">
                <a16:creationId xmlns:a16="http://schemas.microsoft.com/office/drawing/2014/main" id="{046D1D33-36FB-44B7-84F4-055EC10CAB70}"/>
              </a:ext>
            </a:extLst>
          </p:cNvPr>
          <p:cNvSpPr txBox="1"/>
          <p:nvPr/>
        </p:nvSpPr>
        <p:spPr>
          <a:xfrm>
            <a:off x="3771899" y="2007429"/>
            <a:ext cx="3385863" cy="461665"/>
          </a:xfrm>
          <a:prstGeom prst="rect">
            <a:avLst/>
          </a:prstGeom>
          <a:noFill/>
        </p:spPr>
        <p:txBody>
          <a:bodyPr wrap="none" rtlCol="0">
            <a:spAutoFit/>
          </a:bodyPr>
          <a:lstStyle/>
          <a:p>
            <a:r>
              <a:rPr lang="en-US" sz="2400" b="1" dirty="0">
                <a:latin typeface="Bradley Hand ITC" panose="03070402050302030203" pitchFamily="66" charset="0"/>
              </a:rPr>
              <a:t>Serving the Community</a:t>
            </a:r>
          </a:p>
        </p:txBody>
      </p:sp>
      <p:sp>
        <p:nvSpPr>
          <p:cNvPr id="8" name="TextBox 7">
            <a:extLst>
              <a:ext uri="{FF2B5EF4-FFF2-40B4-BE49-F238E27FC236}">
                <a16:creationId xmlns:a16="http://schemas.microsoft.com/office/drawing/2014/main" id="{847D0753-FCBC-463C-ACED-3BE1A32807DB}"/>
              </a:ext>
            </a:extLst>
          </p:cNvPr>
          <p:cNvSpPr txBox="1"/>
          <p:nvPr/>
        </p:nvSpPr>
        <p:spPr>
          <a:xfrm>
            <a:off x="244389" y="3446303"/>
            <a:ext cx="7055020" cy="6101542"/>
          </a:xfrm>
          <a:prstGeom prst="rect">
            <a:avLst/>
          </a:prstGeom>
          <a:noFill/>
        </p:spPr>
        <p:txBody>
          <a:bodyPr wrap="square">
            <a:spAutoFit/>
          </a:bodyPr>
          <a:lstStyle/>
          <a:p>
            <a:pPr algn="just"/>
            <a:r>
              <a:rPr lang="en-US" sz="1300" b="1" dirty="0">
                <a:latin typeface="Cavolini" panose="03000502040302020204" pitchFamily="66" charset="0"/>
                <a:cs typeface="Cavolini" panose="03000502040302020204" pitchFamily="66" charset="0"/>
              </a:rPr>
              <a:t>Our Soul Food Pantry is fully operational, and we are distributing food the 3</a:t>
            </a:r>
            <a:r>
              <a:rPr lang="en-US" sz="1300" b="1" baseline="30000" dirty="0">
                <a:latin typeface="Cavolini" panose="03000502040302020204" pitchFamily="66" charset="0"/>
                <a:cs typeface="Cavolini" panose="03000502040302020204" pitchFamily="66" charset="0"/>
              </a:rPr>
              <a:t>rd</a:t>
            </a:r>
            <a:r>
              <a:rPr lang="en-US" sz="1300" b="1" dirty="0">
                <a:latin typeface="Cavolini" panose="03000502040302020204" pitchFamily="66" charset="0"/>
                <a:cs typeface="Cavolini" panose="03000502040302020204" pitchFamily="66" charset="0"/>
              </a:rPr>
              <a:t> Saturday of each month</a:t>
            </a:r>
            <a:r>
              <a:rPr lang="en-US" sz="1300" b="1" baseline="30000" dirty="0">
                <a:latin typeface="Cavolini" panose="03000502040302020204" pitchFamily="66" charset="0"/>
                <a:cs typeface="Cavolini" panose="03000502040302020204" pitchFamily="66" charset="0"/>
              </a:rPr>
              <a:t> </a:t>
            </a:r>
            <a:r>
              <a:rPr lang="en-US" sz="1300" b="1" dirty="0">
                <a:latin typeface="Cavolini" panose="03000502040302020204" pitchFamily="66" charset="0"/>
                <a:cs typeface="Cavolini" panose="03000502040302020204" pitchFamily="66" charset="0"/>
              </a:rPr>
              <a:t>from 10:00-12:00 p.m. The schedule of operation is as follows: </a:t>
            </a:r>
          </a:p>
          <a:p>
            <a:pPr algn="just"/>
            <a:endParaRPr lang="en-US" sz="1300" b="1" dirty="0">
              <a:latin typeface="Cavolini" panose="03000502040302020204" pitchFamily="66" charset="0"/>
              <a:cs typeface="Cavolini" panose="03000502040302020204" pitchFamily="66" charset="0"/>
            </a:endParaRPr>
          </a:p>
          <a:p>
            <a:pPr marL="285722" indent="-285722" algn="just">
              <a:buFont typeface="Wingdings" panose="05000000000000000000" pitchFamily="2" charset="2"/>
              <a:buChar char="v"/>
            </a:pPr>
            <a:r>
              <a:rPr lang="en-US" sz="1300" b="1" dirty="0">
                <a:latin typeface="Cavolini" panose="03000502040302020204" pitchFamily="66" charset="0"/>
                <a:cs typeface="Cavolini" panose="03000502040302020204" pitchFamily="66" charset="0"/>
              </a:rPr>
              <a:t>1</a:t>
            </a:r>
            <a:r>
              <a:rPr lang="en-US" sz="1300" b="1" baseline="30000" dirty="0">
                <a:latin typeface="Cavolini" panose="03000502040302020204" pitchFamily="66" charset="0"/>
                <a:cs typeface="Cavolini" panose="03000502040302020204" pitchFamily="66" charset="0"/>
              </a:rPr>
              <a:t>st</a:t>
            </a:r>
            <a:r>
              <a:rPr lang="en-US" sz="1300" b="1" dirty="0">
                <a:latin typeface="Cavolini" panose="03000502040302020204" pitchFamily="66" charset="0"/>
                <a:cs typeface="Cavolini" panose="03000502040302020204" pitchFamily="66" charset="0"/>
              </a:rPr>
              <a:t> Saturday – Filling pantry with non-perishable items (*see list of items to be donated and collected below)</a:t>
            </a:r>
          </a:p>
          <a:p>
            <a:pPr marL="285722" indent="-285722" algn="just">
              <a:buFont typeface="Wingdings" panose="05000000000000000000" pitchFamily="2" charset="2"/>
              <a:buChar char="v"/>
            </a:pPr>
            <a:r>
              <a:rPr lang="en-US" sz="1300" b="1" dirty="0">
                <a:latin typeface="Cavolini" panose="03000502040302020204" pitchFamily="66" charset="0"/>
                <a:cs typeface="Cavolini" panose="03000502040302020204" pitchFamily="66" charset="0"/>
              </a:rPr>
              <a:t>2</a:t>
            </a:r>
            <a:r>
              <a:rPr lang="en-US" sz="1300" b="1" baseline="30000" dirty="0">
                <a:latin typeface="Cavolini" panose="03000502040302020204" pitchFamily="66" charset="0"/>
                <a:cs typeface="Cavolini" panose="03000502040302020204" pitchFamily="66" charset="0"/>
              </a:rPr>
              <a:t>nd</a:t>
            </a:r>
            <a:r>
              <a:rPr lang="en-US" sz="1300" b="1" dirty="0">
                <a:latin typeface="Cavolini" panose="03000502040302020204" pitchFamily="66" charset="0"/>
                <a:cs typeface="Cavolini" panose="03000502040302020204" pitchFamily="66" charset="0"/>
              </a:rPr>
              <a:t> Saturday – Packing of Bags to be distributed </a:t>
            </a:r>
          </a:p>
          <a:p>
            <a:pPr marL="285722" indent="-285722" algn="just">
              <a:buFont typeface="Wingdings" panose="05000000000000000000" pitchFamily="2" charset="2"/>
              <a:buChar char="v"/>
            </a:pPr>
            <a:r>
              <a:rPr lang="en-US" sz="1300" b="1" dirty="0">
                <a:latin typeface="Cavolini" panose="03000502040302020204" pitchFamily="66" charset="0"/>
                <a:cs typeface="Cavolini" panose="03000502040302020204" pitchFamily="66" charset="0"/>
              </a:rPr>
              <a:t>3</a:t>
            </a:r>
            <a:r>
              <a:rPr lang="en-US" sz="1300" b="1" baseline="30000" dirty="0">
                <a:latin typeface="Cavolini" panose="03000502040302020204" pitchFamily="66" charset="0"/>
                <a:cs typeface="Cavolini" panose="03000502040302020204" pitchFamily="66" charset="0"/>
              </a:rPr>
              <a:t>rd</a:t>
            </a:r>
            <a:r>
              <a:rPr lang="en-US" sz="1300" b="1" dirty="0">
                <a:latin typeface="Cavolini" panose="03000502040302020204" pitchFamily="66" charset="0"/>
                <a:cs typeface="Cavolini" panose="03000502040302020204" pitchFamily="66" charset="0"/>
              </a:rPr>
              <a:t> Saturday – Distribution of Food on a first come, first served basis</a:t>
            </a:r>
          </a:p>
          <a:p>
            <a:pPr algn="just"/>
            <a:endParaRPr lang="en-US" sz="1300" b="1" dirty="0">
              <a:latin typeface="Cavolini" panose="03000502040302020204" pitchFamily="66" charset="0"/>
              <a:cs typeface="Cavolini" panose="03000502040302020204" pitchFamily="66" charset="0"/>
            </a:endParaRPr>
          </a:p>
          <a:p>
            <a:pPr algn="just"/>
            <a:endParaRPr lang="en-US" sz="1300" b="1" dirty="0">
              <a:latin typeface="Cavolini" panose="03000502040302020204" pitchFamily="66" charset="0"/>
              <a:cs typeface="Cavolini" panose="03000502040302020204" pitchFamily="66" charset="0"/>
            </a:endParaRPr>
          </a:p>
          <a:p>
            <a:pPr algn="ctr"/>
            <a:r>
              <a:rPr lang="en-US" sz="1399" b="1" dirty="0">
                <a:latin typeface="Cavolini" panose="03000502040302020204" pitchFamily="66" charset="0"/>
                <a:cs typeface="Cavolini" panose="03000502040302020204" pitchFamily="66" charset="0"/>
              </a:rPr>
              <a:t>*Items Needed to keep Pantry stocked:</a:t>
            </a:r>
            <a:r>
              <a:rPr lang="en-US" sz="1300" b="1" dirty="0">
                <a:latin typeface="Cavolini" panose="03000502040302020204" pitchFamily="66" charset="0"/>
                <a:cs typeface="Cavolini" panose="03000502040302020204" pitchFamily="66" charset="0"/>
              </a:rPr>
              <a:t> </a:t>
            </a:r>
          </a:p>
          <a:p>
            <a:pPr algn="just"/>
            <a:endParaRPr lang="en-US" sz="1300" b="1" dirty="0">
              <a:latin typeface="Cavolini" panose="03000502040302020204" pitchFamily="66" charset="0"/>
              <a:cs typeface="Cavolini" panose="03000502040302020204" pitchFamily="66" charset="0"/>
            </a:endParaRPr>
          </a:p>
          <a:p>
            <a:pPr algn="just"/>
            <a:r>
              <a:rPr lang="en-US" sz="1300" b="1" dirty="0">
                <a:latin typeface="Cavolini" panose="03000502040302020204" pitchFamily="66" charset="0"/>
                <a:cs typeface="Cavolini" panose="03000502040302020204" pitchFamily="66" charset="0"/>
              </a:rPr>
              <a:t>Canned Vegetables – green beans, peas, corn, beets, tomatoes, kidney beans, baked beans</a:t>
            </a:r>
          </a:p>
          <a:p>
            <a:pPr algn="just"/>
            <a:r>
              <a:rPr lang="en-US" sz="1300" b="1" dirty="0">
                <a:latin typeface="Cavolini" panose="03000502040302020204" pitchFamily="66" charset="0"/>
                <a:cs typeface="Cavolini" panose="03000502040302020204" pitchFamily="66" charset="0"/>
              </a:rPr>
              <a:t>Beans – Garbanzo, navy, dry beans, split peas</a:t>
            </a:r>
          </a:p>
          <a:p>
            <a:pPr algn="just"/>
            <a:r>
              <a:rPr lang="en-US" sz="1300" b="1" dirty="0">
                <a:latin typeface="Cavolini" panose="03000502040302020204" pitchFamily="66" charset="0"/>
                <a:cs typeface="Cavolini" panose="03000502040302020204" pitchFamily="66" charset="0"/>
              </a:rPr>
              <a:t>Cereals – Dried Oatmeal or other cereals</a:t>
            </a:r>
          </a:p>
          <a:p>
            <a:pPr algn="just"/>
            <a:r>
              <a:rPr lang="en-US" sz="1300" b="1" dirty="0">
                <a:latin typeface="Cavolini" panose="03000502040302020204" pitchFamily="66" charset="0"/>
                <a:cs typeface="Cavolini" panose="03000502040302020204" pitchFamily="66" charset="0"/>
              </a:rPr>
              <a:t>Pasta – Spaghetti, macaroni, ramen noodles, macaroni &amp; cheese</a:t>
            </a:r>
          </a:p>
          <a:p>
            <a:pPr algn="just"/>
            <a:r>
              <a:rPr lang="en-US" sz="1300" b="1" dirty="0">
                <a:latin typeface="Cavolini" panose="03000502040302020204" pitchFamily="66" charset="0"/>
                <a:cs typeface="Cavolini" panose="03000502040302020204" pitchFamily="66" charset="0"/>
              </a:rPr>
              <a:t>Canned Chicken, Spam, Tuna Fish, Salmon, Sardines</a:t>
            </a:r>
          </a:p>
          <a:p>
            <a:pPr algn="just"/>
            <a:r>
              <a:rPr lang="en-US" sz="1300" b="1" dirty="0">
                <a:latin typeface="Cavolini" panose="03000502040302020204" pitchFamily="66" charset="0"/>
                <a:cs typeface="Cavolini" panose="03000502040302020204" pitchFamily="66" charset="0"/>
              </a:rPr>
              <a:t>Canned Soups &amp; Broths  *Beef Stew  *Mayonnaise  *Rice  *Corn Meal</a:t>
            </a:r>
          </a:p>
          <a:p>
            <a:pPr algn="just"/>
            <a:r>
              <a:rPr lang="en-US" sz="1300" b="1" dirty="0">
                <a:latin typeface="Cavolini" panose="03000502040302020204" pitchFamily="66" charset="0"/>
                <a:cs typeface="Cavolini" panose="03000502040302020204" pitchFamily="66" charset="0"/>
              </a:rPr>
              <a:t>Flour  *Biscuit Mix  *Sugar  *Peanut Butter  *Jelly or Jam  *Canned Fruit</a:t>
            </a:r>
          </a:p>
          <a:p>
            <a:pPr algn="just"/>
            <a:endParaRPr lang="en-US" sz="1300" b="1" dirty="0">
              <a:latin typeface="Cavolini" panose="03000502040302020204" pitchFamily="66" charset="0"/>
              <a:cs typeface="Cavolini" panose="03000502040302020204" pitchFamily="66" charset="0"/>
            </a:endParaRPr>
          </a:p>
          <a:p>
            <a:pPr algn="just"/>
            <a:endParaRPr lang="en-US" sz="1300" b="1" dirty="0">
              <a:solidFill>
                <a:srgbClr val="CC0000"/>
              </a:solidFill>
              <a:latin typeface="Cavolini" panose="03000502040302020204" pitchFamily="66" charset="0"/>
              <a:cs typeface="Cavolini" panose="03000502040302020204" pitchFamily="66" charset="0"/>
            </a:endParaRPr>
          </a:p>
          <a:p>
            <a:pPr algn="just"/>
            <a:r>
              <a:rPr lang="en-US" sz="1300" b="1" dirty="0">
                <a:solidFill>
                  <a:srgbClr val="CC0000"/>
                </a:solidFill>
                <a:latin typeface="Cavolini" panose="03000502040302020204" pitchFamily="66" charset="0"/>
                <a:cs typeface="Cavolini" panose="03000502040302020204" pitchFamily="66" charset="0"/>
              </a:rPr>
              <a:t>Remember: NO BULK ITEMS PLEASE: </a:t>
            </a:r>
            <a:r>
              <a:rPr lang="en-US" sz="1300" b="1" i="1" dirty="0">
                <a:solidFill>
                  <a:srgbClr val="CC0000"/>
                </a:solidFill>
                <a:latin typeface="Cavolini" panose="03000502040302020204" pitchFamily="66" charset="0"/>
                <a:cs typeface="Cavolini" panose="03000502040302020204" pitchFamily="66" charset="0"/>
              </a:rPr>
              <a:t>Please bring separate items and not bulk, institutional-size food items/cans.  Also, if possible, please bring in 10-12 of each item you are donating; i.e., 10 boxes of cereal, 12 cans of soup, etc. Please </a:t>
            </a:r>
            <a:r>
              <a:rPr lang="en-US" sz="1300" b="1" i="1" u="sng" dirty="0">
                <a:solidFill>
                  <a:srgbClr val="CC0000"/>
                </a:solidFill>
                <a:latin typeface="Cavolini" panose="03000502040302020204" pitchFamily="66" charset="0"/>
                <a:cs typeface="Cavolini" panose="03000502040302020204" pitchFamily="66" charset="0"/>
              </a:rPr>
              <a:t>do not</a:t>
            </a:r>
            <a:r>
              <a:rPr lang="en-US" sz="1300" b="1" i="1" dirty="0">
                <a:solidFill>
                  <a:srgbClr val="CC0000"/>
                </a:solidFill>
                <a:latin typeface="Cavolini" panose="03000502040302020204" pitchFamily="66" charset="0"/>
                <a:cs typeface="Cavolini" panose="03000502040302020204" pitchFamily="66" charset="0"/>
              </a:rPr>
              <a:t> bring in unsuitable items, i.e., dented or rusted canned goods, old or expired foods, and discarded items from your pantry.</a:t>
            </a:r>
            <a:endParaRPr lang="en-US" sz="1300" b="1" dirty="0">
              <a:latin typeface="Cavolini" panose="03000502040302020204" pitchFamily="66" charset="0"/>
              <a:cs typeface="Cavolini" panose="03000502040302020204" pitchFamily="66" charset="0"/>
            </a:endParaRPr>
          </a:p>
          <a:p>
            <a:pPr algn="just"/>
            <a:r>
              <a:rPr lang="en-US" sz="1250" b="1" dirty="0">
                <a:latin typeface="Cavolini" panose="03000502040302020204" pitchFamily="66" charset="0"/>
                <a:cs typeface="Cavolini" panose="03000502040302020204" pitchFamily="66" charset="0"/>
              </a:rPr>
              <a:t>  </a:t>
            </a:r>
          </a:p>
          <a:p>
            <a:endParaRPr lang="en-US" sz="1300" b="1" dirty="0">
              <a:latin typeface="Cavolini" panose="03000502040302020204" pitchFamily="66" charset="0"/>
              <a:cs typeface="Cavolini" panose="03000502040302020204" pitchFamily="66" charset="0"/>
            </a:endParaRPr>
          </a:p>
          <a:p>
            <a:r>
              <a:rPr lang="en-US" sz="1300" b="1" dirty="0">
                <a:latin typeface="Cavolini" panose="03000502040302020204" pitchFamily="66" charset="0"/>
                <a:cs typeface="Cavolini" panose="03000502040302020204" pitchFamily="66" charset="0"/>
              </a:rPr>
              <a:t>For more information, please follow-up with Bro. </a:t>
            </a:r>
            <a:r>
              <a:rPr lang="en-US" sz="1300" b="1" dirty="0" err="1">
                <a:latin typeface="Cavolini" panose="03000502040302020204" pitchFamily="66" charset="0"/>
                <a:cs typeface="Cavolini" panose="03000502040302020204" pitchFamily="66" charset="0"/>
              </a:rPr>
              <a:t>Kenico</a:t>
            </a:r>
            <a:r>
              <a:rPr lang="en-US" sz="1300" b="1" dirty="0">
                <a:latin typeface="Cavolini" panose="03000502040302020204" pitchFamily="66" charset="0"/>
                <a:cs typeface="Cavolini" panose="03000502040302020204" pitchFamily="66" charset="0"/>
              </a:rPr>
              <a:t> Hines.</a:t>
            </a:r>
          </a:p>
        </p:txBody>
      </p:sp>
      <p:sp>
        <p:nvSpPr>
          <p:cNvPr id="2" name="TextBox 1">
            <a:extLst>
              <a:ext uri="{FF2B5EF4-FFF2-40B4-BE49-F238E27FC236}">
                <a16:creationId xmlns:a16="http://schemas.microsoft.com/office/drawing/2014/main" id="{D69D46B7-BBB7-430C-9A1E-639F606E9AB4}"/>
              </a:ext>
            </a:extLst>
          </p:cNvPr>
          <p:cNvSpPr txBox="1"/>
          <p:nvPr/>
        </p:nvSpPr>
        <p:spPr>
          <a:xfrm>
            <a:off x="3709967" y="23572"/>
            <a:ext cx="1252266" cy="707886"/>
          </a:xfrm>
          <a:prstGeom prst="rect">
            <a:avLst/>
          </a:prstGeom>
          <a:noFill/>
        </p:spPr>
        <p:txBody>
          <a:bodyPr wrap="none" rtlCol="0">
            <a:spAutoFit/>
          </a:bodyPr>
          <a:lstStyle/>
          <a:p>
            <a:r>
              <a:rPr lang="en-US" sz="4000" i="1" dirty="0">
                <a:latin typeface="Amasis MT Pro Black" panose="02040A04050005020304" pitchFamily="18" charset="0"/>
              </a:rPr>
              <a:t>Soul</a:t>
            </a:r>
          </a:p>
        </p:txBody>
      </p:sp>
      <p:sp>
        <p:nvSpPr>
          <p:cNvPr id="7" name="TextBox 6">
            <a:extLst>
              <a:ext uri="{FF2B5EF4-FFF2-40B4-BE49-F238E27FC236}">
                <a16:creationId xmlns:a16="http://schemas.microsoft.com/office/drawing/2014/main" id="{B6C43774-9C90-D90D-BA4A-C5915898BE33}"/>
              </a:ext>
            </a:extLst>
          </p:cNvPr>
          <p:cNvSpPr txBox="1"/>
          <p:nvPr/>
        </p:nvSpPr>
        <p:spPr>
          <a:xfrm>
            <a:off x="456513" y="2718708"/>
            <a:ext cx="6392861" cy="646331"/>
          </a:xfrm>
          <a:prstGeom prst="rect">
            <a:avLst/>
          </a:prstGeom>
          <a:noFill/>
        </p:spPr>
        <p:txBody>
          <a:bodyPr wrap="square" rtlCol="0">
            <a:spAutoFit/>
          </a:bodyPr>
          <a:lstStyle/>
          <a:p>
            <a:r>
              <a:rPr lang="en-US" dirty="0">
                <a:solidFill>
                  <a:srgbClr val="C00000"/>
                </a:solidFill>
              </a:rPr>
              <a:t>The Pantry food distribution will resume next Saturday January 20</a:t>
            </a:r>
            <a:r>
              <a:rPr lang="en-US" baseline="30000" dirty="0">
                <a:solidFill>
                  <a:srgbClr val="C00000"/>
                </a:solidFill>
              </a:rPr>
              <a:t>th</a:t>
            </a:r>
            <a:r>
              <a:rPr lang="en-US" dirty="0">
                <a:solidFill>
                  <a:srgbClr val="C00000"/>
                </a:solidFill>
              </a:rPr>
              <a:t> , 2024  </a:t>
            </a:r>
          </a:p>
        </p:txBody>
      </p:sp>
    </p:spTree>
    <p:extLst>
      <p:ext uri="{BB962C8B-B14F-4D97-AF65-F5344CB8AC3E}">
        <p14:creationId xmlns:p14="http://schemas.microsoft.com/office/powerpoint/2010/main" val="390129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73E49288-E76B-2787-A71F-0BF7291C4A95}"/>
              </a:ext>
            </a:extLst>
          </p:cNvPr>
          <p:cNvSpPr txBox="1"/>
          <p:nvPr/>
        </p:nvSpPr>
        <p:spPr>
          <a:xfrm>
            <a:off x="0" y="1"/>
            <a:ext cx="7534275" cy="156210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rot="0" spcFirstLastPara="0" vert="horz" wrap="square" lIns="93567" tIns="46783" rIns="93567" bIns="46783" numCol="1" spcCol="0" rtlCol="0" fromWordArt="0" anchor="ctr" anchorCtr="0" forceAA="0" compatLnSpc="1">
            <a:prstTxWarp prst="textNoShape">
              <a:avLst/>
            </a:prstTxWarp>
            <a:noAutofit/>
          </a:bodyPr>
          <a:lstStyle>
            <a:defPPr>
              <a:defRPr lang="en-US"/>
            </a:defPPr>
            <a:lvl1pPr algn="ctr">
              <a:defRPr sz="1400" b="1">
                <a:latin typeface="Century Gothic" panose="020B0502020202020204" pitchFamily="34" charset="0"/>
                <a:cs typeface="Times New Roman" panose="02020603050405020304" pitchFamily="18" charset="0"/>
              </a:defRPr>
            </a:lvl1pPr>
          </a:lstStyle>
          <a:p>
            <a:r>
              <a:rPr lang="en-US" sz="2400" b="0" dirty="0">
                <a:ln w="12700">
                  <a:solidFill>
                    <a:schemeClr val="tx1"/>
                  </a:solidFill>
                </a:ln>
                <a:solidFill>
                  <a:schemeClr val="tx1"/>
                </a:solidFill>
              </a:rPr>
              <a:t>BIRTHDAYS/ ANNIVERSARIES/ BAPTISIMS/ </a:t>
            </a:r>
          </a:p>
          <a:p>
            <a:r>
              <a:rPr lang="en-US" sz="2400" b="0" dirty="0">
                <a:ln w="12700">
                  <a:solidFill>
                    <a:schemeClr val="tx1"/>
                  </a:solidFill>
                </a:ln>
                <a:solidFill>
                  <a:schemeClr val="tx1"/>
                </a:solidFill>
              </a:rPr>
              <a:t>PLACED MEMBERSHIP</a:t>
            </a:r>
          </a:p>
        </p:txBody>
      </p:sp>
      <p:graphicFrame>
        <p:nvGraphicFramePr>
          <p:cNvPr id="7" name="Table 7">
            <a:extLst>
              <a:ext uri="{FF2B5EF4-FFF2-40B4-BE49-F238E27FC236}">
                <a16:creationId xmlns:a16="http://schemas.microsoft.com/office/drawing/2014/main" id="{44A7F985-112F-85E0-854A-FF6464B29B39}"/>
              </a:ext>
            </a:extLst>
          </p:cNvPr>
          <p:cNvGraphicFramePr>
            <a:graphicFrameLocks noGrp="1"/>
          </p:cNvGraphicFramePr>
          <p:nvPr>
            <p:extLst>
              <p:ext uri="{D42A27DB-BD31-4B8C-83A1-F6EECF244321}">
                <p14:modId xmlns:p14="http://schemas.microsoft.com/office/powerpoint/2010/main" val="1543577403"/>
              </p:ext>
            </p:extLst>
          </p:nvPr>
        </p:nvGraphicFramePr>
        <p:xfrm>
          <a:off x="129540" y="1659868"/>
          <a:ext cx="7162656" cy="7878390"/>
        </p:xfrm>
        <a:graphic>
          <a:graphicData uri="http://schemas.openxmlformats.org/drawingml/2006/table">
            <a:tbl>
              <a:tblPr firstRow="1" bandRow="1">
                <a:tableStyleId>{5C22544A-7EE6-4342-B048-85BDC9FD1C3A}</a:tableStyleId>
              </a:tblPr>
              <a:tblGrid>
                <a:gridCol w="1679237">
                  <a:extLst>
                    <a:ext uri="{9D8B030D-6E8A-4147-A177-3AD203B41FA5}">
                      <a16:colId xmlns:a16="http://schemas.microsoft.com/office/drawing/2014/main" val="1394996815"/>
                    </a:ext>
                  </a:extLst>
                </a:gridCol>
                <a:gridCol w="1621892">
                  <a:extLst>
                    <a:ext uri="{9D8B030D-6E8A-4147-A177-3AD203B41FA5}">
                      <a16:colId xmlns:a16="http://schemas.microsoft.com/office/drawing/2014/main" val="962436547"/>
                    </a:ext>
                  </a:extLst>
                </a:gridCol>
                <a:gridCol w="1654372">
                  <a:extLst>
                    <a:ext uri="{9D8B030D-6E8A-4147-A177-3AD203B41FA5}">
                      <a16:colId xmlns:a16="http://schemas.microsoft.com/office/drawing/2014/main" val="1391786278"/>
                    </a:ext>
                  </a:extLst>
                </a:gridCol>
                <a:gridCol w="2207155">
                  <a:extLst>
                    <a:ext uri="{9D8B030D-6E8A-4147-A177-3AD203B41FA5}">
                      <a16:colId xmlns:a16="http://schemas.microsoft.com/office/drawing/2014/main" val="146766919"/>
                    </a:ext>
                  </a:extLst>
                </a:gridCol>
              </a:tblGrid>
              <a:tr h="407730">
                <a:tc gridSpan="2">
                  <a:txBody>
                    <a:bodyPr/>
                    <a:lstStyle/>
                    <a:p>
                      <a:pPr marL="0" marR="0" lvl="0" indent="0" algn="ctr" defTabSz="754323"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NOVEMBER</a:t>
                      </a:r>
                      <a:r>
                        <a:rPr lang="en-US" sz="1600" dirty="0">
                          <a:solidFill>
                            <a:schemeClr val="tx1"/>
                          </a:solidFill>
                        </a:rPr>
                        <a:t> CHRISTIAN BIRTHDAYS</a:t>
                      </a:r>
                    </a:p>
                  </a:txBody>
                  <a:tcP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hMerge="1">
                  <a:txBody>
                    <a:bodyPr/>
                    <a:lstStyle/>
                    <a:p>
                      <a:pPr algn="ct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gridSpan="2">
                  <a:txBody>
                    <a:bodyPr/>
                    <a:lstStyle/>
                    <a:p>
                      <a:pPr marL="0" marR="0" lvl="0" indent="0" algn="ctr" defTabSz="754323"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NOVEMBER </a:t>
                      </a:r>
                      <a:r>
                        <a:rPr lang="en-US" sz="1600" dirty="0">
                          <a:solidFill>
                            <a:schemeClr val="tx1"/>
                          </a:solidFill>
                        </a:rPr>
                        <a:t>BIRTHDAYS</a:t>
                      </a: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hMerge="1">
                  <a:txBody>
                    <a:bodyPr/>
                    <a:lstStyle/>
                    <a:p>
                      <a:pPr algn="ct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extLst>
                  <a:ext uri="{0D108BD9-81ED-4DB2-BD59-A6C34878D82A}">
                    <a16:rowId xmlns:a16="http://schemas.microsoft.com/office/drawing/2014/main" val="869640948"/>
                  </a:ext>
                </a:extLst>
              </a:tr>
              <a:tr h="3929576">
                <a:tc>
                  <a:txBody>
                    <a:bodyPr/>
                    <a:lstStyle/>
                    <a:p>
                      <a:pPr algn="l"/>
                      <a:r>
                        <a:rPr lang="en-US" sz="1400" b="0" dirty="0"/>
                        <a:t>Sapphire Boone</a:t>
                      </a:r>
                    </a:p>
                    <a:p>
                      <a:pPr algn="l"/>
                      <a:r>
                        <a:rPr lang="en-US" sz="1400" b="0" dirty="0"/>
                        <a:t>Ralph Brown</a:t>
                      </a:r>
                    </a:p>
                    <a:p>
                      <a:pPr algn="l"/>
                      <a:r>
                        <a:rPr lang="en-US" sz="1400" b="0" dirty="0"/>
                        <a:t>Sterling </a:t>
                      </a:r>
                      <a:r>
                        <a:rPr lang="en-US" sz="1400" b="0" dirty="0" err="1"/>
                        <a:t>Harlston</a:t>
                      </a:r>
                      <a:endParaRPr lang="en-US" sz="1400" b="0" dirty="0"/>
                    </a:p>
                    <a:p>
                      <a:pPr algn="l"/>
                      <a:r>
                        <a:rPr lang="en-US" sz="1400" b="0" dirty="0"/>
                        <a:t>Godfrey </a:t>
                      </a:r>
                      <a:r>
                        <a:rPr lang="en-US" sz="1400" b="0" dirty="0" err="1"/>
                        <a:t>Inheanacho</a:t>
                      </a:r>
                      <a:endParaRPr lang="en-US" sz="1400"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tc>
                  <a:txBody>
                    <a:bodyPr/>
                    <a:lstStyle/>
                    <a:p>
                      <a:pPr algn="l"/>
                      <a:r>
                        <a:rPr lang="en-US" sz="1400" b="0" dirty="0">
                          <a:solidFill>
                            <a:schemeClr val="tx1"/>
                          </a:solidFill>
                        </a:rPr>
                        <a:t>Danielle Jackson</a:t>
                      </a:r>
                    </a:p>
                    <a:p>
                      <a:pPr algn="l"/>
                      <a:r>
                        <a:rPr lang="en-US" sz="1400" b="0" dirty="0">
                          <a:solidFill>
                            <a:schemeClr val="tx1"/>
                          </a:solidFill>
                        </a:rPr>
                        <a:t>Elliot </a:t>
                      </a:r>
                      <a:r>
                        <a:rPr lang="en-US" sz="1400" b="0" dirty="0" err="1">
                          <a:solidFill>
                            <a:schemeClr val="tx1"/>
                          </a:solidFill>
                        </a:rPr>
                        <a:t>Shisiali</a:t>
                      </a:r>
                      <a:endParaRPr lang="en-US" sz="1400" b="0" dirty="0">
                        <a:solidFill>
                          <a:schemeClr val="tx1"/>
                        </a:solidFill>
                      </a:endParaRPr>
                    </a:p>
                    <a:p>
                      <a:pPr algn="l"/>
                      <a:r>
                        <a:rPr lang="en-US" sz="1400" b="0" dirty="0">
                          <a:solidFill>
                            <a:schemeClr val="tx1"/>
                          </a:solidFill>
                        </a:rPr>
                        <a:t>Christian Smith</a:t>
                      </a:r>
                    </a:p>
                  </a:txBody>
                  <a:tcP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tc rowSpan="2">
                  <a:txBody>
                    <a:bodyPr/>
                    <a:lstStyle/>
                    <a:p>
                      <a:pPr algn="l"/>
                      <a:r>
                        <a:rPr lang="en-US" sz="1400" b="1" dirty="0">
                          <a:solidFill>
                            <a:schemeClr val="tx1"/>
                          </a:solidFill>
                        </a:rPr>
                        <a:t>Noah Griffin</a:t>
                      </a:r>
                    </a:p>
                    <a:p>
                      <a:pPr algn="l"/>
                      <a:r>
                        <a:rPr lang="en-US" sz="1400" b="1" dirty="0">
                          <a:solidFill>
                            <a:schemeClr val="tx1"/>
                          </a:solidFill>
                        </a:rPr>
                        <a:t>Kinsley Griffin</a:t>
                      </a:r>
                    </a:p>
                    <a:p>
                      <a:pPr algn="l"/>
                      <a:r>
                        <a:rPr lang="en-US" sz="1400" b="1" dirty="0">
                          <a:solidFill>
                            <a:schemeClr val="tx1"/>
                          </a:solidFill>
                        </a:rPr>
                        <a:t>James Leslie</a:t>
                      </a:r>
                    </a:p>
                    <a:p>
                      <a:pPr algn="l"/>
                      <a:r>
                        <a:rPr lang="en-US" sz="1400" b="1" dirty="0">
                          <a:solidFill>
                            <a:schemeClr val="tx1"/>
                          </a:solidFill>
                        </a:rPr>
                        <a:t>Antoinette Gross</a:t>
                      </a:r>
                    </a:p>
                    <a:p>
                      <a:pPr algn="l"/>
                      <a:r>
                        <a:rPr lang="en-US" sz="1400" b="1" dirty="0">
                          <a:solidFill>
                            <a:schemeClr val="tx1"/>
                          </a:solidFill>
                        </a:rPr>
                        <a:t>Vance Cargill</a:t>
                      </a:r>
                    </a:p>
                    <a:p>
                      <a:pPr algn="l"/>
                      <a:r>
                        <a:rPr lang="en-US" sz="1400" b="1" dirty="0">
                          <a:solidFill>
                            <a:schemeClr val="tx1"/>
                          </a:solidFill>
                        </a:rPr>
                        <a:t>CJ Minnis</a:t>
                      </a:r>
                    </a:p>
                    <a:p>
                      <a:pPr algn="l"/>
                      <a:r>
                        <a:rPr lang="en-US" sz="1400" b="1" dirty="0">
                          <a:solidFill>
                            <a:schemeClr val="tx1"/>
                          </a:solidFill>
                        </a:rPr>
                        <a:t>Patrick Hines</a:t>
                      </a:r>
                    </a:p>
                    <a:p>
                      <a:pPr algn="l"/>
                      <a:r>
                        <a:rPr lang="en-US" sz="1400" b="1" dirty="0" err="1">
                          <a:solidFill>
                            <a:schemeClr val="tx1"/>
                          </a:solidFill>
                        </a:rPr>
                        <a:t>Bergeda</a:t>
                      </a:r>
                      <a:r>
                        <a:rPr lang="en-US" sz="1400" b="1" dirty="0">
                          <a:solidFill>
                            <a:schemeClr val="tx1"/>
                          </a:solidFill>
                        </a:rPr>
                        <a:t> Minnis</a:t>
                      </a:r>
                    </a:p>
                    <a:p>
                      <a:pPr algn="l"/>
                      <a:endParaRPr lang="en-US" sz="1400" b="0" dirty="0">
                        <a:solidFill>
                          <a:schemeClr val="tx1"/>
                        </a:solidFill>
                      </a:endParaRPr>
                    </a:p>
                  </a:txBody>
                  <a:tcPr>
                    <a:lnL w="762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tc rowSpan="2">
                  <a:txBody>
                    <a:bodyPr/>
                    <a:lstStyle/>
                    <a:p>
                      <a:pPr algn="l"/>
                      <a:r>
                        <a:rPr lang="en-US" sz="1400" b="1" dirty="0" err="1">
                          <a:solidFill>
                            <a:schemeClr val="tx1"/>
                          </a:solidFill>
                        </a:rPr>
                        <a:t>Terrent</a:t>
                      </a:r>
                      <a:r>
                        <a:rPr lang="en-US" sz="1400" b="1" dirty="0">
                          <a:solidFill>
                            <a:schemeClr val="tx1"/>
                          </a:solidFill>
                        </a:rPr>
                        <a:t> Small</a:t>
                      </a:r>
                    </a:p>
                    <a:p>
                      <a:pPr algn="l"/>
                      <a:r>
                        <a:rPr lang="en-US" sz="1400" b="1" dirty="0">
                          <a:solidFill>
                            <a:schemeClr val="tx1"/>
                          </a:solidFill>
                        </a:rPr>
                        <a:t>Geoffrey Veale</a:t>
                      </a:r>
                    </a:p>
                    <a:p>
                      <a:pPr algn="l"/>
                      <a:r>
                        <a:rPr lang="en-US" sz="1400" b="1" dirty="0">
                          <a:solidFill>
                            <a:schemeClr val="tx1"/>
                          </a:solidFill>
                        </a:rPr>
                        <a:t>Aaron James</a:t>
                      </a:r>
                    </a:p>
                    <a:p>
                      <a:pPr algn="l"/>
                      <a:r>
                        <a:rPr lang="en-US" sz="1400" b="1" dirty="0">
                          <a:solidFill>
                            <a:schemeClr val="tx1"/>
                          </a:solidFill>
                        </a:rPr>
                        <a:t>Immanuel </a:t>
                      </a:r>
                      <a:r>
                        <a:rPr lang="en-US" sz="1400" b="1" dirty="0" err="1">
                          <a:solidFill>
                            <a:schemeClr val="tx1"/>
                          </a:solidFill>
                        </a:rPr>
                        <a:t>Inheanacho</a:t>
                      </a:r>
                      <a:endParaRPr lang="en-US" sz="1400" b="1" dirty="0">
                        <a:solidFill>
                          <a:schemeClr val="tx1"/>
                        </a:solidFill>
                      </a:endParaRPr>
                    </a:p>
                    <a:p>
                      <a:pPr algn="l"/>
                      <a:r>
                        <a:rPr lang="en-US" sz="1400" b="1" dirty="0">
                          <a:solidFill>
                            <a:schemeClr val="tx1"/>
                          </a:solidFill>
                        </a:rPr>
                        <a:t>Charles Minnis</a:t>
                      </a:r>
                    </a:p>
                    <a:p>
                      <a:pPr algn="l"/>
                      <a:r>
                        <a:rPr lang="en-US" sz="1400" b="1" dirty="0">
                          <a:solidFill>
                            <a:schemeClr val="tx1"/>
                          </a:solidFill>
                        </a:rPr>
                        <a:t>Camden Williams</a:t>
                      </a:r>
                    </a:p>
                    <a:p>
                      <a:pPr algn="l"/>
                      <a:r>
                        <a:rPr lang="en-US" sz="1400" b="1" dirty="0">
                          <a:solidFill>
                            <a:schemeClr val="tx1"/>
                          </a:solidFill>
                        </a:rPr>
                        <a:t>Sean Suggs</a:t>
                      </a:r>
                    </a:p>
                    <a:p>
                      <a:pPr algn="l"/>
                      <a:endParaRPr lang="en-US" sz="14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extLst>
                  <a:ext uri="{0D108BD9-81ED-4DB2-BD59-A6C34878D82A}">
                    <a16:rowId xmlns:a16="http://schemas.microsoft.com/office/drawing/2014/main" val="2732958585"/>
                  </a:ext>
                </a:extLst>
              </a:tr>
              <a:tr h="1542807">
                <a:tc gridSpan="2">
                  <a:txBody>
                    <a:bodyPr/>
                    <a:lstStyle/>
                    <a:p>
                      <a:pPr algn="ctr"/>
                      <a:r>
                        <a:rPr lang="en-US" sz="1600" b="1" dirty="0">
                          <a:solidFill>
                            <a:schemeClr val="tx1"/>
                          </a:solidFill>
                        </a:rPr>
                        <a:t>BAPTIZED</a:t>
                      </a:r>
                    </a:p>
                    <a:p>
                      <a:pPr algn="ctr"/>
                      <a:r>
                        <a:rPr lang="en-US" sz="1600" b="1" dirty="0">
                          <a:solidFill>
                            <a:schemeClr val="tx1"/>
                          </a:solidFill>
                        </a:rPr>
                        <a:t>Congratulate our newest young Brother Johnathan Bennett of the Harford county Church of Christ.</a:t>
                      </a:r>
                    </a:p>
                  </a:txBody>
                  <a:tcP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v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53805936"/>
                  </a:ext>
                </a:extLst>
              </a:tr>
              <a:tr h="469879">
                <a:tc gridSpan="2">
                  <a:txBody>
                    <a:bodyPr/>
                    <a:lstStyle/>
                    <a:p>
                      <a:pPr algn="ctr"/>
                      <a:r>
                        <a:rPr lang="en-US" sz="1800" b="1" dirty="0">
                          <a:solidFill>
                            <a:schemeClr val="tx1"/>
                          </a:solidFill>
                        </a:rPr>
                        <a:t>NOVEMBER ANNIVERSARIES</a:t>
                      </a:r>
                    </a:p>
                  </a:txBody>
                  <a:tcP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hMerge="1">
                  <a:txBody>
                    <a:bodyPr/>
                    <a:lstStyle/>
                    <a:p>
                      <a:pPr algn="ctr"/>
                      <a:endParaRPr lang="en-US" sz="20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gridSpan="2">
                  <a:txBody>
                    <a:bodyPr/>
                    <a:lstStyle/>
                    <a:p>
                      <a:pPr algn="ctr"/>
                      <a:r>
                        <a:rPr lang="en-US" sz="2000" b="1" dirty="0">
                          <a:solidFill>
                            <a:schemeClr val="tx1"/>
                          </a:solidFill>
                        </a:rPr>
                        <a:t>PLACED MEMBERSHIP</a:t>
                      </a:r>
                    </a:p>
                  </a:txBody>
                  <a:tcP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tc hMerge="1">
                  <a:txBody>
                    <a:bodyPr/>
                    <a:lstStyle/>
                    <a:p>
                      <a:pPr algn="ctr"/>
                      <a:endParaRPr lang="en-US" sz="20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EEBF7"/>
                    </a:solidFill>
                  </a:tcPr>
                </a:tc>
                <a:extLst>
                  <a:ext uri="{0D108BD9-81ED-4DB2-BD59-A6C34878D82A}">
                    <a16:rowId xmlns:a16="http://schemas.microsoft.com/office/drawing/2014/main" val="749767166"/>
                  </a:ext>
                </a:extLst>
              </a:tr>
              <a:tr h="1528398">
                <a:tc gridSpan="2">
                  <a:txBody>
                    <a:bodyPr/>
                    <a:lstStyle/>
                    <a:p>
                      <a:pPr algn="ctr"/>
                      <a:r>
                        <a:rPr lang="en-US" sz="1400" b="0" dirty="0">
                          <a:solidFill>
                            <a:schemeClr val="tx1"/>
                          </a:solidFill>
                        </a:rPr>
                        <a:t>John &amp; </a:t>
                      </a:r>
                      <a:r>
                        <a:rPr lang="en-US" sz="1400" b="0" dirty="0" err="1">
                          <a:solidFill>
                            <a:schemeClr val="tx1"/>
                          </a:solidFill>
                        </a:rPr>
                        <a:t>Afrose</a:t>
                      </a:r>
                      <a:r>
                        <a:rPr lang="en-US" sz="1400" b="0" dirty="0">
                          <a:solidFill>
                            <a:schemeClr val="tx1"/>
                          </a:solidFill>
                        </a:rPr>
                        <a:t> </a:t>
                      </a:r>
                      <a:r>
                        <a:rPr lang="en-US" sz="1400" b="0" dirty="0" err="1">
                          <a:solidFill>
                            <a:schemeClr val="tx1"/>
                          </a:solidFill>
                        </a:rPr>
                        <a:t>Gamber</a:t>
                      </a:r>
                      <a:endParaRPr lang="en-US" sz="1400" b="0" dirty="0">
                        <a:solidFill>
                          <a:schemeClr val="tx1"/>
                        </a:solidFill>
                      </a:endParaRPr>
                    </a:p>
                    <a:p>
                      <a:pPr algn="ctr"/>
                      <a:r>
                        <a:rPr lang="en-US" sz="1400" b="0" dirty="0">
                          <a:solidFill>
                            <a:schemeClr val="tx1"/>
                          </a:solidFill>
                        </a:rPr>
                        <a:t>Andre &amp; Tracey </a:t>
                      </a:r>
                      <a:r>
                        <a:rPr lang="en-US" sz="1400" b="0" dirty="0" err="1">
                          <a:solidFill>
                            <a:schemeClr val="tx1"/>
                          </a:solidFill>
                        </a:rPr>
                        <a:t>Millon</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pPr algn="l"/>
                      <a:endParaRPr lang="en-US" sz="1400" b="0" dirty="0">
                        <a:solidFill>
                          <a:schemeClr val="tx1"/>
                        </a:solidFill>
                      </a:endParaRPr>
                    </a:p>
                  </a:txBody>
                  <a:tcPr>
                    <a:lnT w="12700" cap="flat" cmpd="sng" algn="ctr">
                      <a:noFill/>
                      <a:prstDash val="solid"/>
                      <a:round/>
                      <a:headEnd type="none" w="med" len="med"/>
                      <a:tailEnd type="none" w="med" len="med"/>
                    </a:lnT>
                  </a:tcPr>
                </a:tc>
                <a:tc gridSpan="2">
                  <a:txBody>
                    <a:bodyPr/>
                    <a:lstStyle/>
                    <a:p>
                      <a:pPr algn="ctr"/>
                      <a:r>
                        <a:rPr lang="en-US" sz="1400" b="1" dirty="0">
                          <a:solidFill>
                            <a:schemeClr val="tx1"/>
                          </a:solidFill>
                        </a:rPr>
                        <a:t> </a:t>
                      </a: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pPr algn="l"/>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2096697209"/>
                  </a:ext>
                </a:extLst>
              </a:tr>
            </a:tbl>
          </a:graphicData>
        </a:graphic>
      </p:graphicFrame>
    </p:spTree>
    <p:extLst>
      <p:ext uri="{BB962C8B-B14F-4D97-AF65-F5344CB8AC3E}">
        <p14:creationId xmlns:p14="http://schemas.microsoft.com/office/powerpoint/2010/main" val="179113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68E1605-3643-43C8-A428-DEC20E66E605}"/>
              </a:ext>
            </a:extLst>
          </p:cNvPr>
          <p:cNvSpPr txBox="1"/>
          <p:nvPr/>
        </p:nvSpPr>
        <p:spPr>
          <a:xfrm>
            <a:off x="2987596" y="257217"/>
            <a:ext cx="189027" cy="375809"/>
          </a:xfrm>
          <a:prstGeom prst="rect">
            <a:avLst/>
          </a:prstGeom>
          <a:noFill/>
        </p:spPr>
        <p:txBody>
          <a:bodyPr wrap="square" rtlCol="0">
            <a:spAutoFit/>
          </a:bodyPr>
          <a:lstStyle/>
          <a:p>
            <a:endParaRPr lang="en-US" sz="1842" dirty="0"/>
          </a:p>
        </p:txBody>
      </p:sp>
      <p:sp>
        <p:nvSpPr>
          <p:cNvPr id="11" name="Text Box 8">
            <a:extLst>
              <a:ext uri="{FF2B5EF4-FFF2-40B4-BE49-F238E27FC236}">
                <a16:creationId xmlns:a16="http://schemas.microsoft.com/office/drawing/2014/main" id="{E7FBF7BE-3E58-4A31-87C6-F2F5B43CCDF6}"/>
              </a:ext>
            </a:extLst>
          </p:cNvPr>
          <p:cNvSpPr txBox="1"/>
          <p:nvPr/>
        </p:nvSpPr>
        <p:spPr>
          <a:xfrm>
            <a:off x="0" y="123558"/>
            <a:ext cx="7485318" cy="253801"/>
          </a:xfrm>
          <a:prstGeom prst="rect">
            <a:avLst/>
          </a:prstGeom>
          <a:solidFill>
            <a:schemeClr val="bg1">
              <a:lumMod val="85000"/>
            </a:schemeClr>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ctr" anchorCtr="0" forceAA="0" compatLnSpc="1">
            <a:prstTxWarp prst="textNoShape">
              <a:avLst/>
            </a:prstTxWarp>
            <a:noAutofit/>
          </a:bodyPr>
          <a:lstStyle>
            <a:defPPr>
              <a:defRPr lang="en-US"/>
            </a:defPPr>
            <a:lvl1pPr algn="ctr">
              <a:defRPr sz="1400" b="1">
                <a:latin typeface="Century Gothic" panose="020B0502020202020204" pitchFamily="34" charset="0"/>
                <a:cs typeface="Times New Roman" panose="02020603050405020304" pitchFamily="18" charset="0"/>
              </a:defRPr>
            </a:lvl1pPr>
          </a:lstStyle>
          <a:p>
            <a:r>
              <a:rPr lang="en-US" sz="2400" dirty="0">
                <a:ln w="12700">
                  <a:solidFill>
                    <a:schemeClr val="tx1"/>
                  </a:solidFill>
                </a:ln>
                <a:solidFill>
                  <a:schemeClr val="tx1"/>
                </a:solidFill>
              </a:rPr>
              <a:t>ANNOUNCEMENTS</a:t>
            </a:r>
          </a:p>
        </p:txBody>
      </p:sp>
      <p:sp>
        <p:nvSpPr>
          <p:cNvPr id="13" name="Rectangle 12">
            <a:extLst>
              <a:ext uri="{FF2B5EF4-FFF2-40B4-BE49-F238E27FC236}">
                <a16:creationId xmlns:a16="http://schemas.microsoft.com/office/drawing/2014/main" id="{CA7A920B-B9B6-49E0-B7FD-C84997BA011E}"/>
              </a:ext>
            </a:extLst>
          </p:cNvPr>
          <p:cNvSpPr/>
          <p:nvPr/>
        </p:nvSpPr>
        <p:spPr>
          <a:xfrm>
            <a:off x="29237" y="396219"/>
            <a:ext cx="7485321" cy="45719"/>
          </a:xfrm>
          <a:prstGeom prst="rect">
            <a:avLst/>
          </a:prstGeom>
          <a:solidFill>
            <a:schemeClr val="tx1">
              <a:lumMod val="75000"/>
              <a:lumOff val="25000"/>
            </a:schemeClr>
          </a:solidFill>
          <a:ln w="31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3567" tIns="46783" rIns="93567" bIns="46783" numCol="1" spcCol="0" rtlCol="0" fromWordArt="0" anchor="t" anchorCtr="0" forceAA="0" compatLnSpc="1">
            <a:prstTxWarp prst="textNoShape">
              <a:avLst/>
            </a:prstTxWarp>
            <a:noAutofit/>
          </a:bodyPr>
          <a:lstStyle/>
          <a:p>
            <a:pPr algn="r"/>
            <a:endParaRPr lang="en-US" sz="1433" b="1" dirty="0">
              <a:solidFill>
                <a:srgbClr val="FFFFFF"/>
              </a:solidFill>
              <a:latin typeface="Century Gothic" panose="020B0502020202020204" pitchFamily="34" charset="0"/>
              <a:cs typeface="Times New Roman" panose="02020603050405020304" pitchFamily="18" charset="0"/>
            </a:endParaRPr>
          </a:p>
        </p:txBody>
      </p:sp>
      <p:sp>
        <p:nvSpPr>
          <p:cNvPr id="2" name="TextBox 1"/>
          <p:cNvSpPr txBox="1"/>
          <p:nvPr/>
        </p:nvSpPr>
        <p:spPr>
          <a:xfrm>
            <a:off x="0" y="71438"/>
            <a:ext cx="7470649" cy="10882979"/>
          </a:xfrm>
          <a:prstGeom prst="rect">
            <a:avLst/>
          </a:prstGeom>
          <a:noFill/>
        </p:spPr>
        <p:txBody>
          <a:bodyPr wrap="square" rtlCol="0">
            <a:spAutoFit/>
          </a:bodyPr>
          <a:lstStyle/>
          <a:p>
            <a:pPr algn="ctr"/>
            <a:endParaRPr lang="en-US" sz="1400" b="1" u="sng" dirty="0">
              <a:solidFill>
                <a:schemeClr val="accent2">
                  <a:lumMod val="50000"/>
                </a:schemeClr>
              </a:solidFill>
            </a:endParaRPr>
          </a:p>
          <a:p>
            <a:pPr algn="ctr"/>
            <a:endParaRPr lang="en-US" sz="1400" b="1" u="sng" dirty="0">
              <a:solidFill>
                <a:schemeClr val="accent2">
                  <a:lumMod val="50000"/>
                </a:schemeClr>
              </a:solidFill>
            </a:endParaRPr>
          </a:p>
          <a:p>
            <a:pPr algn="ctr"/>
            <a:endParaRPr lang="en-US" sz="1400" b="1" u="sng" dirty="0">
              <a:solidFill>
                <a:schemeClr val="accent2">
                  <a:lumMod val="50000"/>
                </a:schemeClr>
              </a:solidFill>
            </a:endParaRPr>
          </a:p>
          <a:p>
            <a:pPr algn="ctr"/>
            <a:r>
              <a:rPr lang="en-US" sz="1400" b="1" u="sng" dirty="0"/>
              <a:t>HAPPY BIRTHDAY TO OUR MEMBERS!</a:t>
            </a:r>
          </a:p>
          <a:p>
            <a:pPr algn="just"/>
            <a:r>
              <a:rPr lang="en-US" sz="1400" b="1" dirty="0"/>
              <a:t>For those members who have a birthday during the week (from Sunday through Saturday), HAPPY BIRTHDAY! We ask that you too, stop by the Table in the over-flow area, to receive a birthday bag prepared with you in mind! All members should make sure that you give your birthday information to Sis Ornetta Craig to make sure that we recognize you for your special day during that week. </a:t>
            </a:r>
          </a:p>
          <a:p>
            <a:pPr algn="ctr"/>
            <a:r>
              <a:rPr lang="en-US" sz="1200" b="1" dirty="0"/>
              <a:t>**********************************************************************************************</a:t>
            </a:r>
          </a:p>
          <a:p>
            <a:pPr algn="ctr"/>
            <a:r>
              <a:rPr lang="en-US" sz="1600" b="1" dirty="0"/>
              <a:t>A calendar of planned Church events can be accessed on the Churches webpage under the resources tab or through this link </a:t>
            </a:r>
          </a:p>
          <a:p>
            <a:pPr algn="ctr"/>
            <a:r>
              <a:rPr lang="en-US" sz="1600" dirty="0">
                <a:hlinkClick r:id="rId3"/>
              </a:rPr>
              <a:t>RESOURCES | EAST BALTIMORE CHURCH OF CHRIST (eastbaltimorecoc.com)</a:t>
            </a:r>
            <a:r>
              <a:rPr lang="en-US" sz="1600" dirty="0"/>
              <a:t> </a:t>
            </a:r>
            <a:r>
              <a:rPr lang="en-US" sz="1600" b="1" dirty="0"/>
              <a:t>.</a:t>
            </a:r>
          </a:p>
          <a:p>
            <a:pPr algn="ctr"/>
            <a:r>
              <a:rPr lang="en-US" sz="1200" b="1" dirty="0">
                <a:solidFill>
                  <a:schemeClr val="tx1">
                    <a:lumMod val="95000"/>
                    <a:lumOff val="5000"/>
                  </a:schemeClr>
                </a:solidFill>
              </a:rPr>
              <a:t>***********************************************************************************************</a:t>
            </a:r>
          </a:p>
          <a:p>
            <a:pPr algn="ctr"/>
            <a:r>
              <a:rPr lang="en-US" b="1" dirty="0">
                <a:solidFill>
                  <a:schemeClr val="tx1">
                    <a:lumMod val="95000"/>
                    <a:lumOff val="5000"/>
                  </a:schemeClr>
                </a:solidFill>
              </a:rPr>
              <a:t>Wonderful Wednesdays in the Word Bible Study </a:t>
            </a:r>
            <a:r>
              <a:rPr lang="en-US" sz="1600" b="1" dirty="0">
                <a:solidFill>
                  <a:schemeClr val="tx1">
                    <a:lumMod val="95000"/>
                    <a:lumOff val="5000"/>
                  </a:schemeClr>
                </a:solidFill>
              </a:rPr>
              <a:t>live streamed 7:30-8:30 PM. </a:t>
            </a:r>
          </a:p>
          <a:p>
            <a:pPr algn="ctr"/>
            <a:r>
              <a:rPr lang="en-US" sz="1600" b="1" dirty="0">
                <a:solidFill>
                  <a:schemeClr val="tx1">
                    <a:lumMod val="95000"/>
                    <a:lumOff val="5000"/>
                  </a:schemeClr>
                </a:solidFill>
              </a:rPr>
              <a:t>In person class is suspended until further notice</a:t>
            </a:r>
          </a:p>
          <a:p>
            <a:pPr marL="457155" indent="-317469">
              <a:lnSpc>
                <a:spcPct val="90000"/>
              </a:lnSpc>
              <a:buClr>
                <a:srgbClr val="000000"/>
              </a:buClr>
              <a:buSzPts val="1400"/>
              <a:buFont typeface="Basic"/>
              <a:buChar char="●"/>
            </a:pPr>
            <a:r>
              <a:rPr lang="en-US" sz="1600" b="1" dirty="0">
                <a:solidFill>
                  <a:schemeClr val="tx1">
                    <a:lumMod val="95000"/>
                    <a:lumOff val="5000"/>
                  </a:schemeClr>
                </a:solidFill>
              </a:rPr>
              <a:t> </a:t>
            </a:r>
            <a:r>
              <a:rPr lang="en-US" sz="1600" dirty="0">
                <a:solidFill>
                  <a:srgbClr val="000000"/>
                </a:solidFill>
                <a:latin typeface="Basic"/>
                <a:ea typeface="Basic"/>
                <a:cs typeface="Basic"/>
                <a:sym typeface="Basic"/>
              </a:rPr>
              <a:t>Wednesday night bible class</a:t>
            </a:r>
            <a:r>
              <a:rPr lang="en-US" sz="1600" dirty="0">
                <a:latin typeface="Basic"/>
                <a:ea typeface="Basic"/>
                <a:cs typeface="Basic"/>
                <a:sym typeface="Basic"/>
              </a:rPr>
              <a:t> is available, </a:t>
            </a:r>
            <a:r>
              <a:rPr lang="en-US" sz="1600" dirty="0">
                <a:solidFill>
                  <a:srgbClr val="000000"/>
                </a:solidFill>
                <a:latin typeface="Basic"/>
                <a:ea typeface="Basic"/>
                <a:cs typeface="Basic"/>
                <a:sym typeface="Basic"/>
              </a:rPr>
              <a:t>via conference call, at 7:30pm</a:t>
            </a:r>
            <a:endParaRPr lang="en-US" sz="1600" dirty="0">
              <a:latin typeface="Basic"/>
              <a:ea typeface="Basic"/>
              <a:cs typeface="Basic"/>
              <a:sym typeface="Basic"/>
            </a:endParaRPr>
          </a:p>
          <a:p>
            <a:pPr marL="457155">
              <a:lnSpc>
                <a:spcPct val="90000"/>
              </a:lnSpc>
            </a:pPr>
            <a:r>
              <a:rPr lang="en-US" sz="1600" dirty="0">
                <a:solidFill>
                  <a:srgbClr val="090CCA"/>
                </a:solidFill>
                <a:latin typeface="Basic"/>
                <a:ea typeface="Basic"/>
                <a:cs typeface="Basic"/>
                <a:sym typeface="Basic"/>
              </a:rPr>
              <a:t>(Please dial in:  646-558-8656; access code 914483290#, </a:t>
            </a:r>
            <a:r>
              <a:rPr lang="en-US" sz="1600" dirty="0">
                <a:solidFill>
                  <a:srgbClr val="FF0000"/>
                </a:solidFill>
                <a:latin typeface="Basic"/>
                <a:ea typeface="Basic"/>
                <a:cs typeface="Basic"/>
                <a:sym typeface="Basic"/>
              </a:rPr>
              <a:t>passcode 0730#</a:t>
            </a:r>
            <a:r>
              <a:rPr lang="en-US" sz="1600" dirty="0">
                <a:solidFill>
                  <a:srgbClr val="090CCA"/>
                </a:solidFill>
                <a:latin typeface="Basic"/>
                <a:ea typeface="Basic"/>
                <a:cs typeface="Basic"/>
                <a:sym typeface="Basic"/>
              </a:rPr>
              <a:t>)</a:t>
            </a:r>
          </a:p>
          <a:p>
            <a:pPr marL="457155" algn="ctr">
              <a:lnSpc>
                <a:spcPct val="90000"/>
              </a:lnSpc>
            </a:pPr>
            <a:r>
              <a:rPr lang="en-US" sz="1600" dirty="0">
                <a:hlinkClick r:id="rId4"/>
              </a:rPr>
              <a:t>Facebook</a:t>
            </a:r>
            <a:r>
              <a:rPr lang="en-US" sz="1600" dirty="0"/>
              <a:t>, </a:t>
            </a:r>
            <a:r>
              <a:rPr lang="en-US" sz="1600" dirty="0">
                <a:hlinkClick r:id="rId5"/>
              </a:rPr>
              <a:t>East Baltimore Church of Christ – YouTube</a:t>
            </a:r>
            <a:endParaRPr lang="en-US" sz="1600" dirty="0"/>
          </a:p>
          <a:p>
            <a:pPr algn="ctr"/>
            <a:r>
              <a:rPr lang="en-US" sz="1600" b="1" dirty="0">
                <a:solidFill>
                  <a:schemeClr val="tx1">
                    <a:lumMod val="95000"/>
                    <a:lumOff val="5000"/>
                  </a:schemeClr>
                </a:solidFill>
              </a:rPr>
              <a:t>Zoom login information sent out by email.</a:t>
            </a:r>
          </a:p>
          <a:p>
            <a:pPr algn="ctr"/>
            <a:r>
              <a:rPr lang="en-US" sz="1200" b="1" dirty="0"/>
              <a:t>**********************************************************************************************</a:t>
            </a:r>
          </a:p>
          <a:p>
            <a:pPr algn="ctr"/>
            <a:endParaRPr lang="en-US" sz="1600" b="1" dirty="0"/>
          </a:p>
          <a:p>
            <a:pPr algn="ctr"/>
            <a:r>
              <a:rPr lang="en-US" sz="1600" b="1" dirty="0"/>
              <a:t>East Baltimore COC 4</a:t>
            </a:r>
            <a:r>
              <a:rPr lang="en-US" sz="1600" b="1" baseline="30000" dirty="0"/>
              <a:t>th</a:t>
            </a:r>
            <a:r>
              <a:rPr lang="en-US" sz="1600" b="1" dirty="0"/>
              <a:t> Sunday Combined Worship service is November 24</a:t>
            </a:r>
            <a:r>
              <a:rPr lang="en-US" sz="1600" b="1" baseline="30000" dirty="0"/>
              <a:t>th.  </a:t>
            </a:r>
          </a:p>
          <a:p>
            <a:pPr algn="ctr"/>
            <a:r>
              <a:rPr lang="en-US" sz="1600" b="1" dirty="0"/>
              <a:t>No 8AM service. Regular 9:45 Bible Study and 11 AM Worship Service. </a:t>
            </a:r>
          </a:p>
          <a:p>
            <a:pPr algn="ctr"/>
            <a:r>
              <a:rPr lang="en-US" sz="1600" b="1" dirty="0"/>
              <a:t>+++++++++++++++++++++++++++++++++++++++++++++++++++++++++++++++++</a:t>
            </a:r>
          </a:p>
          <a:p>
            <a:pPr algn="ctr"/>
            <a:endParaRPr lang="en-US" sz="1600" b="1" dirty="0"/>
          </a:p>
          <a:p>
            <a:pPr algn="ctr"/>
            <a:r>
              <a:rPr lang="en-US" sz="1600" b="1" dirty="0"/>
              <a:t>Men’s prayer breakfast Saturday November 9, 2024. See flyer below.  </a:t>
            </a:r>
          </a:p>
          <a:p>
            <a:pPr algn="ctr" rtl="0" fontAlgn="base"/>
            <a:r>
              <a:rPr lang="en-US" sz="1600" b="1" i="0" dirty="0">
                <a:effectLst/>
                <a:latin typeface="wfont_1dd188_959bbfb219b44541a622101a758f4ab3"/>
              </a:rPr>
              <a:t>+++++++++++++++++++++++++++++++++++++++++++++++++++++++++++++++++++++</a:t>
            </a:r>
          </a:p>
          <a:p>
            <a:pPr algn="ctr" rtl="0" fontAlgn="base"/>
            <a:endParaRPr lang="en-US" sz="1600" b="1" dirty="0">
              <a:latin typeface="wfont_1dd188_959bbfb219b44541a622101a758f4ab3"/>
            </a:endParaRPr>
          </a:p>
          <a:p>
            <a:pPr algn="ctr" rtl="0" fontAlgn="base"/>
            <a:r>
              <a:rPr lang="en-US" sz="1600" b="1" dirty="0">
                <a:latin typeface="wfont_1dd188_959bbfb219b44541a622101a758f4ab3"/>
              </a:rPr>
              <a:t>Please remember to sign in when entering the building for Worship Service. </a:t>
            </a:r>
          </a:p>
          <a:p>
            <a:pPr algn="just"/>
            <a:r>
              <a:rPr lang="en-US" sz="1600" b="1" dirty="0">
                <a:solidFill>
                  <a:schemeClr val="tx1">
                    <a:lumMod val="95000"/>
                    <a:lumOff val="5000"/>
                  </a:schemeClr>
                </a:solidFill>
              </a:rPr>
              <a:t>+++++++++++++++++++++++++++++++++++++++++++++++++++++++++++++++++++++</a:t>
            </a:r>
          </a:p>
          <a:p>
            <a:pPr algn="ctr"/>
            <a:endParaRPr lang="en-US" b="1" dirty="0">
              <a:solidFill>
                <a:schemeClr val="tx1">
                  <a:lumMod val="95000"/>
                  <a:lumOff val="5000"/>
                </a:schemeClr>
              </a:solidFill>
            </a:endParaRPr>
          </a:p>
          <a:p>
            <a:pPr algn="ctr"/>
            <a:r>
              <a:rPr lang="en-US" b="1" dirty="0">
                <a:solidFill>
                  <a:schemeClr val="tx1">
                    <a:lumMod val="95000"/>
                    <a:lumOff val="5000"/>
                  </a:schemeClr>
                </a:solidFill>
              </a:rPr>
              <a:t>Senior Ministry Summit, Friday December 13, 2024. 7 pm</a:t>
            </a:r>
          </a:p>
          <a:p>
            <a:pPr algn="ctr"/>
            <a:r>
              <a:rPr lang="en-US" sz="1800" dirty="0">
                <a:solidFill>
                  <a:srgbClr val="090CCA"/>
                </a:solidFill>
                <a:latin typeface="Basic"/>
                <a:ea typeface="Basic"/>
                <a:cs typeface="Basic"/>
                <a:sym typeface="Basic"/>
              </a:rPr>
              <a:t>(dial in: 605-313-4836; access code 780919#)</a:t>
            </a:r>
            <a:r>
              <a:rPr lang="en-US" sz="1800" dirty="0">
                <a:solidFill>
                  <a:srgbClr val="0000FF"/>
                </a:solidFill>
                <a:latin typeface="Basic"/>
                <a:ea typeface="Basic"/>
                <a:cs typeface="Basic"/>
                <a:sym typeface="Basic"/>
              </a:rPr>
              <a:t> </a:t>
            </a:r>
            <a:r>
              <a:rPr lang="en-US" sz="1800" dirty="0">
                <a:solidFill>
                  <a:srgbClr val="008000"/>
                </a:solidFill>
                <a:latin typeface="Basic"/>
                <a:ea typeface="Basic"/>
                <a:cs typeface="Basic"/>
                <a:sym typeface="Basic"/>
              </a:rPr>
              <a:t>(NO PASSCODE NEEDED</a:t>
            </a:r>
            <a:r>
              <a:rPr lang="en-US" sz="1800" b="1" dirty="0">
                <a:solidFill>
                  <a:schemeClr val="tx1">
                    <a:lumMod val="95000"/>
                    <a:lumOff val="5000"/>
                  </a:schemeClr>
                </a:solidFill>
                <a:latin typeface="Basic"/>
                <a:ea typeface="Basic"/>
                <a:cs typeface="Basic"/>
                <a:sym typeface="Basic"/>
              </a:rPr>
              <a:t>)</a:t>
            </a:r>
          </a:p>
          <a:p>
            <a:pPr algn="ctr"/>
            <a:r>
              <a:rPr lang="en-US" b="1" dirty="0">
                <a:solidFill>
                  <a:schemeClr val="tx1">
                    <a:lumMod val="95000"/>
                    <a:lumOff val="5000"/>
                  </a:schemeClr>
                </a:solidFill>
                <a:latin typeface="Basic"/>
                <a:ea typeface="Basic"/>
                <a:cs typeface="Basic"/>
                <a:sym typeface="Basic"/>
              </a:rPr>
              <a:t>++++++++++++++++++++++++++++++++++++++++++++++++++++++++++</a:t>
            </a:r>
            <a:endParaRPr lang="en-US" sz="1800" b="1" dirty="0">
              <a:solidFill>
                <a:schemeClr val="tx1">
                  <a:lumMod val="95000"/>
                  <a:lumOff val="5000"/>
                </a:schemeClr>
              </a:solidFill>
              <a:latin typeface="Basic"/>
              <a:ea typeface="Basic"/>
              <a:cs typeface="Basic"/>
              <a:sym typeface="Basic"/>
            </a:endParaRPr>
          </a:p>
          <a:p>
            <a:pPr algn="ctr"/>
            <a:endParaRPr lang="en-US" b="1" dirty="0">
              <a:solidFill>
                <a:schemeClr val="tx1">
                  <a:lumMod val="95000"/>
                  <a:lumOff val="5000"/>
                </a:schemeClr>
              </a:solidFill>
              <a:latin typeface="Basic"/>
              <a:sym typeface="Basic"/>
            </a:endParaRPr>
          </a:p>
          <a:p>
            <a:pPr algn="l"/>
            <a:r>
              <a:rPr lang="en-US" b="1" i="0" u="none" strike="noStrike" dirty="0">
                <a:solidFill>
                  <a:srgbClr val="313131"/>
                </a:solidFill>
                <a:effectLst/>
                <a:latin typeface="-apple-system"/>
              </a:rPr>
              <a:t>Who: Sis. Nia McNair - </a:t>
            </a:r>
            <a:r>
              <a:rPr lang="en-US" b="1" i="1" u="sng" strike="noStrike" dirty="0">
                <a:solidFill>
                  <a:srgbClr val="000000"/>
                </a:solidFill>
                <a:effectLst/>
                <a:latin typeface="calibri" panose="020F0502020204030204" pitchFamily="34" charset="0"/>
              </a:rPr>
              <a:t>was selected for the Baltimore County Public Schools All-County Orchestra as a 3rd-chair cellist!  (AMEN!)</a:t>
            </a:r>
            <a:endParaRPr lang="en-US" b="0" i="0" u="none" strike="noStrike" dirty="0">
              <a:solidFill>
                <a:srgbClr val="313131"/>
              </a:solidFill>
              <a:effectLst/>
              <a:latin typeface="-apple-system"/>
            </a:endParaRPr>
          </a:p>
          <a:p>
            <a:pPr algn="l"/>
            <a:r>
              <a:rPr lang="en-US" b="1" i="0" u="none" strike="noStrike" dirty="0">
                <a:solidFill>
                  <a:srgbClr val="313131"/>
                </a:solidFill>
                <a:effectLst/>
                <a:latin typeface="-apple-system"/>
              </a:rPr>
              <a:t>When: Saturday - November 9, 2024</a:t>
            </a:r>
            <a:endParaRPr lang="en-US" b="0" i="0" u="none" strike="noStrike" dirty="0">
              <a:solidFill>
                <a:srgbClr val="313131"/>
              </a:solidFill>
              <a:effectLst/>
              <a:latin typeface="-apple-system"/>
            </a:endParaRPr>
          </a:p>
          <a:p>
            <a:pPr algn="l"/>
            <a:r>
              <a:rPr lang="en-US" b="1" i="0" u="none" strike="noStrike" dirty="0">
                <a:solidFill>
                  <a:srgbClr val="313131"/>
                </a:solidFill>
                <a:effectLst/>
                <a:latin typeface="-apple-system"/>
              </a:rPr>
              <a:t>Time: 2:30PM</a:t>
            </a:r>
            <a:endParaRPr lang="en-US" b="0" i="0" u="none" strike="noStrike" dirty="0">
              <a:solidFill>
                <a:srgbClr val="313131"/>
              </a:solidFill>
              <a:effectLst/>
              <a:latin typeface="-apple-system"/>
            </a:endParaRPr>
          </a:p>
          <a:p>
            <a:pPr algn="l"/>
            <a:r>
              <a:rPr lang="en-US" b="1" i="0" u="none" strike="noStrike" dirty="0">
                <a:solidFill>
                  <a:srgbClr val="313131"/>
                </a:solidFill>
                <a:effectLst/>
                <a:latin typeface="-apple-system"/>
              </a:rPr>
              <a:t>Location: Carver Center for Technology and Arts High School - </a:t>
            </a:r>
            <a:r>
              <a:rPr lang="en-US" b="1" i="0" u="none" strike="noStrike" dirty="0">
                <a:solidFill>
                  <a:srgbClr val="4285F4"/>
                </a:solidFill>
                <a:effectLst/>
                <a:latin typeface="-apple-system"/>
                <a:hlinkClick r:id="rId6"/>
              </a:rPr>
              <a:t>938 York Road - Towson, MD  21286</a:t>
            </a:r>
            <a:endParaRPr lang="en-US" b="0" i="0" u="none" strike="noStrike" dirty="0">
              <a:solidFill>
                <a:srgbClr val="313131"/>
              </a:solidFill>
              <a:effectLst/>
              <a:latin typeface="-apple-system"/>
            </a:endParaRPr>
          </a:p>
          <a:p>
            <a:pPr algn="l"/>
            <a:r>
              <a:rPr lang="en-US" b="1" i="0" u="none" strike="noStrike" dirty="0">
                <a:solidFill>
                  <a:srgbClr val="313131"/>
                </a:solidFill>
                <a:effectLst/>
                <a:latin typeface="-apple-system"/>
              </a:rPr>
              <a:t>Free event</a:t>
            </a:r>
            <a:endParaRPr lang="en-US" b="0" i="0" u="none" strike="noStrike" dirty="0">
              <a:solidFill>
                <a:srgbClr val="313131"/>
              </a:solidFill>
              <a:effectLst/>
              <a:latin typeface="-apple-system"/>
            </a:endParaRPr>
          </a:p>
          <a:p>
            <a:pPr algn="ctr"/>
            <a:endParaRPr lang="en-US" b="1" dirty="0">
              <a:solidFill>
                <a:schemeClr val="tx1">
                  <a:lumMod val="95000"/>
                  <a:lumOff val="5000"/>
                </a:schemeClr>
              </a:solidFill>
            </a:endParaRPr>
          </a:p>
          <a:p>
            <a:pPr algn="ctr"/>
            <a:endParaRPr lang="en-US" b="1" dirty="0">
              <a:solidFill>
                <a:schemeClr val="tx1">
                  <a:lumMod val="95000"/>
                  <a:lumOff val="5000"/>
                </a:schemeClr>
              </a:solidFill>
            </a:endParaRPr>
          </a:p>
        </p:txBody>
      </p:sp>
      <p:sp>
        <p:nvSpPr>
          <p:cNvPr id="3" name="AutoShape 2" descr="Sister Glynda Mayo Hall from the Fairfax Virginia Church of Christ is the speaker for the Silver Spring Ladies Inspiration Brunch...Saturday, October 22, 2016 &#10;9AM - 2PM.&#10;&#10;The topic...&#10;For Such A Time As This…&#10;Christian Women Living Empowered &amp; Transformed Lives&#10;Esther 4; Isaiah 32: 1-15; John 4:28-30; 39-42&#10;&#10;Silver Spring Church of Christ&#10;100 East Franklin Avenue&#10;Silver Spring, MD 20901&#10;Church office at (301) 585-8727. &#10;">
            <a:extLst>
              <a:ext uri="{FF2B5EF4-FFF2-40B4-BE49-F238E27FC236}">
                <a16:creationId xmlns:a16="http://schemas.microsoft.com/office/drawing/2014/main" id="{50FED2BD-64BA-3063-9919-C256A4C96C7A}"/>
              </a:ext>
            </a:extLst>
          </p:cNvPr>
          <p:cNvSpPr>
            <a:spLocks noChangeAspect="1" noChangeArrowheads="1"/>
          </p:cNvSpPr>
          <p:nvPr/>
        </p:nvSpPr>
        <p:spPr bwMode="auto">
          <a:xfrm>
            <a:off x="3619500" y="476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1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EAE4-D94F-D724-7938-B79E9221B2B2}"/>
              </a:ext>
            </a:extLst>
          </p:cNvPr>
          <p:cNvSpPr>
            <a:spLocks noGrp="1"/>
          </p:cNvSpPr>
          <p:nvPr>
            <p:ph type="title"/>
          </p:nvPr>
        </p:nvSpPr>
        <p:spPr>
          <a:xfrm>
            <a:off x="243449" y="523350"/>
            <a:ext cx="6867058" cy="848249"/>
          </a:xfrm>
        </p:spPr>
        <p:style>
          <a:lnRef idx="2">
            <a:schemeClr val="dk1"/>
          </a:lnRef>
          <a:fillRef idx="1">
            <a:schemeClr val="lt1"/>
          </a:fillRef>
          <a:effectRef idx="0">
            <a:schemeClr val="dk1"/>
          </a:effectRef>
          <a:fontRef idx="minor">
            <a:schemeClr val="dk1"/>
          </a:fontRef>
        </p:style>
        <p:txBody>
          <a:bodyPr>
            <a:normAutofit/>
          </a:bodyPr>
          <a:lstStyle/>
          <a:p>
            <a:pPr algn="ctr"/>
            <a:r>
              <a:rPr lang="en-US" sz="2800" dirty="0">
                <a:ln w="0">
                  <a:solidFill>
                    <a:schemeClr val="accent1"/>
                  </a:solidFill>
                </a:ln>
                <a:solidFill>
                  <a:schemeClr val="tx1"/>
                </a:solidFill>
                <a:effectLst>
                  <a:outerShdw blurRad="38100" dist="19050" dir="2700000" algn="tl" rotWithShape="0">
                    <a:schemeClr val="dk1">
                      <a:alpha val="40000"/>
                    </a:schemeClr>
                  </a:outerShdw>
                </a:effectLst>
                <a:latin typeface="Abadi" panose="020B0604020104020204" pitchFamily="34" charset="0"/>
              </a:rPr>
              <a:t>Tuesday Night Men &amp; Ladies Classes</a:t>
            </a:r>
          </a:p>
        </p:txBody>
      </p:sp>
      <p:sp>
        <p:nvSpPr>
          <p:cNvPr id="3" name="Text Placeholder 2">
            <a:extLst>
              <a:ext uri="{FF2B5EF4-FFF2-40B4-BE49-F238E27FC236}">
                <a16:creationId xmlns:a16="http://schemas.microsoft.com/office/drawing/2014/main" id="{3A282665-476E-7578-6C4E-EAFAACFB98CF}"/>
              </a:ext>
            </a:extLst>
          </p:cNvPr>
          <p:cNvSpPr>
            <a:spLocks noGrp="1"/>
          </p:cNvSpPr>
          <p:nvPr>
            <p:ph type="body" idx="1"/>
          </p:nvPr>
        </p:nvSpPr>
        <p:spPr>
          <a:xfrm>
            <a:off x="308480" y="1540170"/>
            <a:ext cx="3191381" cy="1057835"/>
          </a:xfrm>
        </p:spPr>
        <p:txBody>
          <a:bodyPr>
            <a:normAutofit/>
          </a:bodyPr>
          <a:lstStyle/>
          <a:p>
            <a:pPr algn="ctr"/>
            <a:r>
              <a:rPr lang="en-US" sz="1600" dirty="0" err="1"/>
              <a:t>EBCoC</a:t>
            </a:r>
            <a:r>
              <a:rPr lang="en-US" sz="1600" dirty="0"/>
              <a:t> Tuesday Night </a:t>
            </a:r>
          </a:p>
          <a:p>
            <a:pPr algn="ctr"/>
            <a:r>
              <a:rPr lang="en-US" sz="1600" dirty="0"/>
              <a:t>Men’s Class</a:t>
            </a:r>
          </a:p>
          <a:p>
            <a:pPr algn="ctr"/>
            <a:r>
              <a:rPr lang="en-US" sz="1600" dirty="0"/>
              <a:t>“BAND OF BROTHERS”</a:t>
            </a:r>
          </a:p>
        </p:txBody>
      </p:sp>
      <p:sp>
        <p:nvSpPr>
          <p:cNvPr id="5" name="Text Placeholder 4">
            <a:extLst>
              <a:ext uri="{FF2B5EF4-FFF2-40B4-BE49-F238E27FC236}">
                <a16:creationId xmlns:a16="http://schemas.microsoft.com/office/drawing/2014/main" id="{71583F42-3E38-EE8D-2A2F-8FFB44FE2034}"/>
              </a:ext>
            </a:extLst>
          </p:cNvPr>
          <p:cNvSpPr>
            <a:spLocks noGrp="1"/>
          </p:cNvSpPr>
          <p:nvPr>
            <p:ph type="body" sz="quarter" idx="3"/>
          </p:nvPr>
        </p:nvSpPr>
        <p:spPr>
          <a:xfrm>
            <a:off x="3819049" y="1527586"/>
            <a:ext cx="3207098" cy="2063025"/>
          </a:xfrm>
        </p:spPr>
        <p:txBody>
          <a:bodyPr>
            <a:normAutofit/>
          </a:bodyPr>
          <a:lstStyle/>
          <a:p>
            <a:pPr algn="ctr" defTabSz="914444" eaLnBrk="0" fontAlgn="base" hangingPunct="0">
              <a:spcBef>
                <a:spcPct val="0"/>
              </a:spcBef>
              <a:spcAft>
                <a:spcPct val="0"/>
              </a:spcAft>
            </a:pPr>
            <a:r>
              <a:rPr lang="en-US" altLang="en-US" sz="1600" b="1" u="sng" dirty="0">
                <a:latin typeface="Calibri" panose="020F0502020204030204" pitchFamily="34" charset="0"/>
                <a:ea typeface="Times New Roman" panose="02020603050405020304" pitchFamily="18" charset="0"/>
                <a:cs typeface="Times New Roman" panose="02020603050405020304" pitchFamily="18" charset="0"/>
              </a:rPr>
              <a:t>Church of Christ in East Baltimore</a:t>
            </a:r>
            <a:endParaRPr lang="en-US" altLang="en-US" sz="1600" dirty="0">
              <a:ea typeface="Times New Roman" panose="02020603050405020304" pitchFamily="18" charset="0"/>
            </a:endParaRPr>
          </a:p>
          <a:p>
            <a:pPr algn="ctr" defTabSz="914444" eaLnBrk="0" fontAlgn="base" hangingPunct="0">
              <a:spcBef>
                <a:spcPct val="0"/>
              </a:spcBef>
              <a:spcAft>
                <a:spcPct val="0"/>
              </a:spcAft>
            </a:pPr>
            <a:r>
              <a:rPr lang="en-US" altLang="en-US" sz="1600" b="1" dirty="0">
                <a:latin typeface="Calibri" panose="020F0502020204030204" pitchFamily="34" charset="0"/>
                <a:ea typeface="Times New Roman" panose="02020603050405020304" pitchFamily="18" charset="0"/>
                <a:cs typeface="Times New Roman" panose="02020603050405020304" pitchFamily="18" charset="0"/>
              </a:rPr>
              <a:t>SISS (Sisters In Sacred Studies)</a:t>
            </a:r>
            <a:r>
              <a:rPr lang="en-US" alt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600" dirty="0">
              <a:ea typeface="Times New Roman" panose="02020603050405020304" pitchFamily="18" charset="0"/>
            </a:endParaRPr>
          </a:p>
          <a:p>
            <a:pPr algn="ctr" defTabSz="914444" eaLnBrk="0" fontAlgn="base" hangingPunct="0">
              <a:spcBef>
                <a:spcPct val="0"/>
              </a:spcBef>
              <a:spcAft>
                <a:spcPct val="0"/>
              </a:spcAft>
            </a:pPr>
            <a:r>
              <a:rPr lang="en-US" altLang="en-US" sz="1600" i="1" dirty="0">
                <a:latin typeface="Calibri" panose="020F0502020204030204" pitchFamily="34" charset="0"/>
                <a:ea typeface="Times New Roman" panose="02020603050405020304" pitchFamily="18" charset="0"/>
                <a:cs typeface="Times New Roman" panose="02020603050405020304" pitchFamily="18" charset="0"/>
              </a:rPr>
              <a:t>2 Timothy 2:15</a:t>
            </a:r>
            <a:r>
              <a:rPr lang="en-US" altLang="en-US" sz="1600" dirty="0">
                <a:latin typeface="Calibri" panose="020F0502020204030204" pitchFamily="34" charset="0"/>
                <a:ea typeface="Times New Roman" panose="02020603050405020304" pitchFamily="18" charset="0"/>
                <a:cs typeface="Times New Roman" panose="02020603050405020304" pitchFamily="18" charset="0"/>
              </a:rPr>
              <a:t> “Study to shew thyself approved unto God, a workman</a:t>
            </a:r>
            <a:r>
              <a:rPr lang="en-US" altLang="en-US" sz="1600" dirty="0">
                <a:ea typeface="Times New Roman" panose="02020603050405020304" pitchFamily="18" charset="0"/>
              </a:rPr>
              <a:t> </a:t>
            </a:r>
            <a:r>
              <a:rPr lang="en-US" altLang="en-US" sz="1600" dirty="0">
                <a:latin typeface="Calibri" panose="020F0502020204030204" pitchFamily="34" charset="0"/>
                <a:ea typeface="Times New Roman" panose="02020603050405020304" pitchFamily="18" charset="0"/>
                <a:cs typeface="Times New Roman" panose="02020603050405020304" pitchFamily="18" charset="0"/>
              </a:rPr>
              <a:t>that needeth not to be ashamed, rightly dividing the word of truth”.</a:t>
            </a:r>
            <a:endParaRPr lang="en-US" altLang="en-US" sz="1600" dirty="0">
              <a:ea typeface="Times New Roman" panose="02020603050405020304" pitchFamily="18" charset="0"/>
            </a:endParaRPr>
          </a:p>
          <a:p>
            <a:endParaRPr lang="en-US" dirty="0"/>
          </a:p>
        </p:txBody>
      </p:sp>
      <p:pic>
        <p:nvPicPr>
          <p:cNvPr id="10" name="Picture 1">
            <a:extLst>
              <a:ext uri="{FF2B5EF4-FFF2-40B4-BE49-F238E27FC236}">
                <a16:creationId xmlns:a16="http://schemas.microsoft.com/office/drawing/2014/main" id="{4CD93E88-EEA2-E079-287E-3044C280E408}"/>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002405" y="3227740"/>
            <a:ext cx="3206750" cy="20276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E5F8B6-DD19-DDA6-0E45-2318498C0690}"/>
              </a:ext>
            </a:extLst>
          </p:cNvPr>
          <p:cNvSpPr txBox="1"/>
          <p:nvPr/>
        </p:nvSpPr>
        <p:spPr>
          <a:xfrm>
            <a:off x="3676978" y="5597011"/>
            <a:ext cx="3773244" cy="2970044"/>
          </a:xfrm>
          <a:prstGeom prst="rect">
            <a:avLst/>
          </a:prstGeom>
          <a:noFill/>
        </p:spPr>
        <p:txBody>
          <a:bodyPr wrap="square">
            <a:spAutoFit/>
          </a:bodyPr>
          <a:lstStyle/>
          <a:p>
            <a:pPr defTabSz="914444"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Calibri" panose="020F0502020204030204" pitchFamily="34" charset="0"/>
              </a:rPr>
              <a:t>The </a:t>
            </a:r>
            <a:r>
              <a:rPr lang="en-US" altLang="en-US" sz="1100" b="1" dirty="0">
                <a:latin typeface="Calibri" panose="020F0502020204030204" pitchFamily="34" charset="0"/>
                <a:ea typeface="Times New Roman" panose="02020603050405020304" pitchFamily="18" charset="0"/>
                <a:cs typeface="Calibri" panose="020F0502020204030204" pitchFamily="34" charset="0"/>
              </a:rPr>
              <a:t>SISS</a:t>
            </a:r>
            <a:r>
              <a:rPr lang="en-US" altLang="en-US" sz="1100" dirty="0">
                <a:latin typeface="Calibri" panose="020F0502020204030204" pitchFamily="34" charset="0"/>
                <a:ea typeface="Times New Roman" panose="02020603050405020304" pitchFamily="18" charset="0"/>
                <a:cs typeface="Calibri" panose="020F0502020204030204" pitchFamily="34" charset="0"/>
              </a:rPr>
              <a:t> group meets every Tuesday. During the month of October, Sister Jill Hutchinson will lead the class. </a:t>
            </a:r>
            <a:endParaRPr lang="en-US" altLang="en-US" sz="1100" dirty="0">
              <a:ea typeface="Times New Roman" panose="02020603050405020304" pitchFamily="18" charset="0"/>
            </a:endParaRPr>
          </a:p>
          <a:p>
            <a:pPr defTabSz="914444" eaLnBrk="0" fontAlgn="base" hangingPunct="0">
              <a:spcBef>
                <a:spcPct val="0"/>
              </a:spcBef>
              <a:spcAft>
                <a:spcPct val="0"/>
              </a:spcAft>
            </a:pPr>
            <a:endParaRPr lang="en-US" altLang="en-US" sz="1100" dirty="0">
              <a:latin typeface="Calibri" panose="020F0502020204030204" pitchFamily="34" charset="0"/>
              <a:ea typeface="Times New Roman" panose="02020603050405020304" pitchFamily="18" charset="0"/>
              <a:cs typeface="Calibri" panose="020F0502020204030204" pitchFamily="34" charset="0"/>
            </a:endParaRPr>
          </a:p>
          <a:p>
            <a:pPr defTabSz="914444"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Calibri" panose="020F0502020204030204" pitchFamily="34" charset="0"/>
              </a:rPr>
              <a:t>Sisters’ Tuesday night bible class is available, via conference call, at 7:30pm (</a:t>
            </a:r>
            <a:r>
              <a:rPr lang="en-US" altLang="en-US" sz="1100" dirty="0">
                <a:solidFill>
                  <a:srgbClr val="002060"/>
                </a:solidFill>
                <a:latin typeface="Calibri" panose="020F0502020204030204" pitchFamily="34" charset="0"/>
                <a:ea typeface="Times New Roman" panose="02020603050405020304" pitchFamily="18" charset="0"/>
                <a:cs typeface="Calibri" panose="020F0502020204030204" pitchFamily="34" charset="0"/>
              </a:rPr>
              <a:t>Please dial in: 646-558-8656; access code 503887784#, passcode: 277032#) </a:t>
            </a:r>
            <a:endParaRPr lang="en-US" altLang="en-US" sz="1100" dirty="0">
              <a:ea typeface="Times New Roman" panose="02020603050405020304" pitchFamily="18" charset="0"/>
            </a:endParaRPr>
          </a:p>
          <a:p>
            <a:pPr defTabSz="914444" eaLnBrk="0" fontAlgn="base" hangingPunct="0">
              <a:spcBef>
                <a:spcPct val="0"/>
              </a:spcBef>
              <a:spcAft>
                <a:spcPct val="0"/>
              </a:spcAft>
            </a:pPr>
            <a:endParaRPr lang="en-US" alt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14444" eaLnBrk="0" fontAlgn="base" hangingPunct="0">
              <a:spcBef>
                <a:spcPct val="0"/>
              </a:spcBef>
              <a:spcAft>
                <a:spcPct val="0"/>
              </a:spcAft>
            </a:pPr>
            <a:r>
              <a:rPr lang="en-US" alt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is also available via Zoom </a:t>
            </a:r>
            <a:r>
              <a:rPr lang="en-US" altLang="en-US" sz="1100" dirty="0">
                <a:solidFill>
                  <a:srgbClr val="1155CC"/>
                </a:solidFill>
                <a:latin typeface="Calibri" panose="020F0502020204030204" pitchFamily="34" charset="0"/>
                <a:ea typeface="Times New Roman" panose="02020603050405020304" pitchFamily="18" charset="0"/>
                <a:cs typeface="Calibri" panose="020F0502020204030204" pitchFamily="34" charset="0"/>
                <a:hlinkClick r:id="rId3"/>
              </a:rPr>
              <a:t>https://zoom.us/j/503887784?pwd=Qm5CYzh6Z3hKSUpBKzVUQnZyV1pBUT09</a:t>
            </a:r>
            <a:endParaRPr lang="en-US" altLang="en-US" sz="1100" dirty="0">
              <a:ea typeface="Times New Roman" panose="02020603050405020304" pitchFamily="18" charset="0"/>
            </a:endParaRPr>
          </a:p>
          <a:p>
            <a:pPr defTabSz="914444" eaLnBrk="0" fontAlgn="base" hangingPunct="0">
              <a:spcBef>
                <a:spcPct val="0"/>
              </a:spcBef>
              <a:spcAft>
                <a:spcPct val="0"/>
              </a:spcAft>
            </a:pPr>
            <a:endParaRPr lang="en-US" altLang="en-US" sz="1100" dirty="0">
              <a:solidFill>
                <a:srgbClr val="222222"/>
              </a:solidFill>
              <a:latin typeface="Arial" panose="020B0604020202020204" pitchFamily="34" charset="0"/>
              <a:ea typeface="Times New Roman" panose="02020603050405020304" pitchFamily="18" charset="0"/>
              <a:cs typeface="Arial" panose="020B0604020202020204" pitchFamily="34" charset="0"/>
            </a:endParaRPr>
          </a:p>
          <a:p>
            <a:pPr defTabSz="914444" eaLnBrk="0" fontAlgn="base" hangingPunct="0">
              <a:spcBef>
                <a:spcPct val="0"/>
              </a:spcBef>
              <a:spcAft>
                <a:spcPct val="0"/>
              </a:spcAft>
            </a:pPr>
            <a:r>
              <a:rPr lang="en-US" altLang="en-US" sz="1100" dirty="0">
                <a:solidFill>
                  <a:srgbClr val="222222"/>
                </a:solidFill>
                <a:latin typeface="Arial" panose="020B0604020202020204" pitchFamily="34" charset="0"/>
                <a:ea typeface="Times New Roman" panose="02020603050405020304" pitchFamily="18" charset="0"/>
                <a:cs typeface="Arial" panose="020B0604020202020204" pitchFamily="34" charset="0"/>
              </a:rPr>
              <a:t>Meeting ID: 503 887 784</a:t>
            </a:r>
            <a:br>
              <a:rPr lang="en-US" altLang="en-US" sz="1100" dirty="0">
                <a:solidFill>
                  <a:srgbClr val="222222"/>
                </a:solidFill>
                <a:latin typeface="Arial" panose="020B0604020202020204" pitchFamily="34" charset="0"/>
                <a:ea typeface="Times New Roman" panose="02020603050405020304" pitchFamily="18" charset="0"/>
                <a:cs typeface="Arial" panose="020B0604020202020204" pitchFamily="34" charset="0"/>
              </a:rPr>
            </a:br>
            <a:r>
              <a:rPr lang="en-US" altLang="en-US" sz="1100" dirty="0">
                <a:solidFill>
                  <a:srgbClr val="222222"/>
                </a:solidFill>
                <a:latin typeface="Arial" panose="020B0604020202020204" pitchFamily="34" charset="0"/>
                <a:ea typeface="Times New Roman" panose="02020603050405020304" pitchFamily="18" charset="0"/>
                <a:cs typeface="Arial" panose="020B0604020202020204" pitchFamily="34" charset="0"/>
              </a:rPr>
              <a:t>Password: 277032</a:t>
            </a:r>
            <a:endParaRPr lang="en-US" altLang="en-US" sz="1100" dirty="0">
              <a:ea typeface="Times New Roman" panose="02020603050405020304" pitchFamily="18" charset="0"/>
            </a:endParaRPr>
          </a:p>
          <a:p>
            <a:pPr defTabSz="914444" eaLnBrk="0" fontAlgn="base" hangingPunct="0">
              <a:spcBef>
                <a:spcPct val="0"/>
              </a:spcBef>
              <a:spcAft>
                <a:spcPct val="0"/>
              </a:spcAft>
            </a:pPr>
            <a:endParaRPr lang="en-US" altLang="en-US" sz="1100" b="1" i="1" dirty="0">
              <a:latin typeface="Calibri" panose="020F0502020204030204" pitchFamily="34" charset="0"/>
              <a:ea typeface="Times New Roman" panose="02020603050405020304" pitchFamily="18" charset="0"/>
              <a:cs typeface="Times New Roman" panose="02020603050405020304" pitchFamily="18" charset="0"/>
            </a:endParaRPr>
          </a:p>
          <a:p>
            <a:pPr defTabSz="914444" eaLnBrk="0" fontAlgn="base" hangingPunct="0">
              <a:spcBef>
                <a:spcPct val="0"/>
              </a:spcBef>
              <a:spcAft>
                <a:spcPct val="0"/>
              </a:spcAft>
            </a:pPr>
            <a:r>
              <a:rPr lang="en-US" altLang="en-US" sz="1100" b="1" i="1" dirty="0">
                <a:latin typeface="Calibri" panose="020F0502020204030204" pitchFamily="34" charset="0"/>
                <a:ea typeface="Times New Roman" panose="02020603050405020304" pitchFamily="18" charset="0"/>
                <a:cs typeface="Times New Roman" panose="02020603050405020304" pitchFamily="18" charset="0"/>
              </a:rPr>
              <a:t>If you are interested in teaching in the Tuesday Night Ladies Bible Class rotation, please contact Sister Gina Dashiell@ (</a:t>
            </a:r>
            <a:r>
              <a:rPr lang="en-US" sz="1100" b="1" i="0" dirty="0">
                <a:effectLst/>
              </a:rPr>
              <a:t>410-419-3013)</a:t>
            </a:r>
            <a:r>
              <a:rPr lang="en-US" altLang="en-US" sz="1100" b="1" i="1" dirty="0">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100" dirty="0">
              <a:ea typeface="Times New Roman" panose="02020603050405020304" pitchFamily="18" charset="0"/>
            </a:endParaRPr>
          </a:p>
        </p:txBody>
      </p:sp>
      <p:sp>
        <p:nvSpPr>
          <p:cNvPr id="23" name="TextBox 22">
            <a:extLst>
              <a:ext uri="{FF2B5EF4-FFF2-40B4-BE49-F238E27FC236}">
                <a16:creationId xmlns:a16="http://schemas.microsoft.com/office/drawing/2014/main" id="{01F2BF1A-AA26-9B8E-3A36-14D3AAE089C8}"/>
              </a:ext>
            </a:extLst>
          </p:cNvPr>
          <p:cNvSpPr txBox="1"/>
          <p:nvPr/>
        </p:nvSpPr>
        <p:spPr>
          <a:xfrm>
            <a:off x="76801" y="7549367"/>
            <a:ext cx="3423060" cy="1292662"/>
          </a:xfrm>
          <a:prstGeom prst="rect">
            <a:avLst/>
          </a:prstGeom>
          <a:noFill/>
        </p:spPr>
        <p:txBody>
          <a:bodyPr wrap="square">
            <a:spAutoFit/>
          </a:bodyPr>
          <a:lstStyle/>
          <a:p>
            <a:endParaRPr lang="en-US" sz="1200" dirty="0"/>
          </a:p>
          <a:p>
            <a:endParaRPr lang="en-US" sz="1200" dirty="0"/>
          </a:p>
          <a:p>
            <a:r>
              <a:rPr lang="en-US" sz="1200" dirty="0"/>
              <a:t>Zoom APP:</a:t>
            </a:r>
          </a:p>
          <a:p>
            <a:r>
              <a:rPr lang="en-US" sz="1200" dirty="0">
                <a:hlinkClick r:id="rId4"/>
              </a:rPr>
              <a:t>https://us02web.zoom.us/j/89010305885?pwdVzZQM2VKSWFDN2NPUUUIBwcDUxbzdQUT09</a:t>
            </a:r>
            <a:endParaRPr lang="en-US" sz="1200" dirty="0"/>
          </a:p>
          <a:p>
            <a:endParaRPr lang="en-US" dirty="0"/>
          </a:p>
        </p:txBody>
      </p:sp>
      <p:sp>
        <p:nvSpPr>
          <p:cNvPr id="28" name="TextBox 27">
            <a:extLst>
              <a:ext uri="{FF2B5EF4-FFF2-40B4-BE49-F238E27FC236}">
                <a16:creationId xmlns:a16="http://schemas.microsoft.com/office/drawing/2014/main" id="{231FE045-B8D1-A6FC-6E40-5EA424109E53}"/>
              </a:ext>
            </a:extLst>
          </p:cNvPr>
          <p:cNvSpPr txBox="1"/>
          <p:nvPr/>
        </p:nvSpPr>
        <p:spPr>
          <a:xfrm>
            <a:off x="128148" y="5534062"/>
            <a:ext cx="3423061" cy="2308324"/>
          </a:xfrm>
          <a:prstGeom prst="rect">
            <a:avLst/>
          </a:prstGeom>
          <a:noFill/>
        </p:spPr>
        <p:txBody>
          <a:bodyPr wrap="square">
            <a:spAutoFit/>
          </a:bodyPr>
          <a:lstStyle/>
          <a:p>
            <a:pPr algn="ctr"/>
            <a:r>
              <a:rPr lang="en-US" sz="1200" dirty="0"/>
              <a:t>Every Tuesday Nights at 7:30 PM</a:t>
            </a:r>
          </a:p>
          <a:p>
            <a:pPr algn="ctr"/>
            <a:r>
              <a:rPr lang="en-US" sz="1200" dirty="0"/>
              <a:t>Host: Bro Kevin Bethea</a:t>
            </a:r>
            <a:br>
              <a:rPr lang="en-US" sz="1200" dirty="0"/>
            </a:br>
            <a:endParaRPr lang="en-US" sz="1200" dirty="0"/>
          </a:p>
          <a:p>
            <a:pPr algn="ctr"/>
            <a:r>
              <a:rPr lang="en-US" sz="1200" dirty="0"/>
              <a:t>Zoom App Manual entry:</a:t>
            </a:r>
          </a:p>
          <a:p>
            <a:pPr algn="ctr"/>
            <a:endParaRPr lang="en-US" sz="1200" dirty="0"/>
          </a:p>
          <a:p>
            <a:pPr algn="ctr"/>
            <a:r>
              <a:rPr lang="en-US" sz="1200" dirty="0"/>
              <a:t>Meeting ID: 890 1030 5885</a:t>
            </a:r>
          </a:p>
          <a:p>
            <a:pPr algn="ctr"/>
            <a:r>
              <a:rPr lang="en-US" sz="1200" dirty="0"/>
              <a:t>Password: 9420</a:t>
            </a:r>
          </a:p>
          <a:p>
            <a:pPr algn="ctr"/>
            <a:endParaRPr lang="en-US" sz="1200" dirty="0"/>
          </a:p>
          <a:p>
            <a:pPr algn="ctr"/>
            <a:r>
              <a:rPr lang="en-US" sz="1200" dirty="0"/>
              <a:t>Call-in Number: +19292056099</a:t>
            </a:r>
          </a:p>
          <a:p>
            <a:pPr algn="ctr"/>
            <a:r>
              <a:rPr lang="en-US" sz="1200" dirty="0"/>
              <a:t> Meeting ID: 890 1030 5885</a:t>
            </a:r>
          </a:p>
          <a:p>
            <a:pPr algn="ctr"/>
            <a:r>
              <a:rPr lang="en-US" sz="1200" dirty="0"/>
              <a:t>Password: 9420#</a:t>
            </a:r>
          </a:p>
          <a:p>
            <a:endParaRPr lang="en-US" sz="1200" dirty="0"/>
          </a:p>
        </p:txBody>
      </p:sp>
      <p:sp>
        <p:nvSpPr>
          <p:cNvPr id="4" name="TextBox 3">
            <a:extLst>
              <a:ext uri="{FF2B5EF4-FFF2-40B4-BE49-F238E27FC236}">
                <a16:creationId xmlns:a16="http://schemas.microsoft.com/office/drawing/2014/main" id="{8FA22A19-19BF-0702-EC55-03888C0AD3B8}"/>
              </a:ext>
            </a:extLst>
          </p:cNvPr>
          <p:cNvSpPr txBox="1"/>
          <p:nvPr/>
        </p:nvSpPr>
        <p:spPr>
          <a:xfrm>
            <a:off x="334645" y="2559098"/>
            <a:ext cx="3191381" cy="1015663"/>
          </a:xfrm>
          <a:prstGeom prst="rect">
            <a:avLst/>
          </a:prstGeom>
          <a:noFill/>
        </p:spPr>
        <p:txBody>
          <a:bodyPr wrap="square" rtlCol="0">
            <a:spAutoFit/>
          </a:bodyPr>
          <a:lstStyle/>
          <a:p>
            <a:pPr algn="ctr"/>
            <a:r>
              <a:rPr lang="en-US" sz="1500" b="1" dirty="0"/>
              <a:t>Ecclesiastes  4:12 “Though one may be overpowered, two can defend themselves. A cord of three strands is not quickly broken.</a:t>
            </a:r>
          </a:p>
        </p:txBody>
      </p:sp>
      <p:pic>
        <p:nvPicPr>
          <p:cNvPr id="13" name="Picture 12" descr="A picture containing driftwood, natural material, outdoor, branch&#10;&#10;Description automatically generated">
            <a:extLst>
              <a:ext uri="{FF2B5EF4-FFF2-40B4-BE49-F238E27FC236}">
                <a16:creationId xmlns:a16="http://schemas.microsoft.com/office/drawing/2014/main" id="{405B4E9B-FF3A-BFB1-FD7E-63117B5587E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6900" y="3530184"/>
            <a:ext cx="2686460" cy="1673134"/>
          </a:xfrm>
          <a:prstGeom prst="rect">
            <a:avLst/>
          </a:prstGeom>
        </p:spPr>
      </p:pic>
    </p:spTree>
    <p:extLst>
      <p:ext uri="{BB962C8B-B14F-4D97-AF65-F5344CB8AC3E}">
        <p14:creationId xmlns:p14="http://schemas.microsoft.com/office/powerpoint/2010/main" val="29659231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CDACB7-9983-4672-A60F-CBE2FBA87415}">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91265</TotalTime>
  <Words>4277</Words>
  <Application>Microsoft Office PowerPoint</Application>
  <PresentationFormat>Custom</PresentationFormat>
  <Paragraphs>634</Paragraphs>
  <Slides>14</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14</vt:i4>
      </vt:variant>
    </vt:vector>
  </HeadingPairs>
  <TitlesOfParts>
    <vt:vector size="32" baseType="lpstr">
      <vt:lpstr>Abadi</vt:lpstr>
      <vt:lpstr>Amasis MT Pro Black</vt:lpstr>
      <vt:lpstr>-apple-system</vt:lpstr>
      <vt:lpstr>Arial</vt:lpstr>
      <vt:lpstr>Basic</vt:lpstr>
      <vt:lpstr>Bookman Old Style</vt:lpstr>
      <vt:lpstr>Bradley Hand ITC</vt:lpstr>
      <vt:lpstr>Calibri</vt:lpstr>
      <vt:lpstr>Calibri</vt:lpstr>
      <vt:lpstr>Calibri Light</vt:lpstr>
      <vt:lpstr>Cavolini</vt:lpstr>
      <vt:lpstr>Century Gothic</vt:lpstr>
      <vt:lpstr>Gill Sans Nova Cond Lt</vt:lpstr>
      <vt:lpstr>Overlock</vt:lpstr>
      <vt:lpstr>Times New Roman</vt:lpstr>
      <vt:lpstr>wfont_1dd188_959bbfb219b44541a622101a758f4ab3</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Tuesday Night Men &amp; Ladies Classes</vt:lpstr>
      <vt:lpstr>We have a new attendance check-in method for all viewing  worship service via Facebook or YouTube.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Veale</dc:creator>
  <cp:lastModifiedBy>Ornetta Craig</cp:lastModifiedBy>
  <cp:revision>1443</cp:revision>
  <cp:lastPrinted>2023-11-07T15:16:36Z</cp:lastPrinted>
  <dcterms:created xsi:type="dcterms:W3CDTF">2020-10-14T02:51:57Z</dcterms:created>
  <dcterms:modified xsi:type="dcterms:W3CDTF">2024-10-31T12:51:00Z</dcterms:modified>
</cp:coreProperties>
</file>